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4"/>
  </p:sldMasterIdLst>
  <p:notesMasterIdLst>
    <p:notesMasterId r:id="rId29"/>
  </p:notesMasterIdLst>
  <p:handoutMasterIdLst>
    <p:handoutMasterId r:id="rId30"/>
  </p:handoutMasterIdLst>
  <p:sldIdLst>
    <p:sldId id="256" r:id="rId5"/>
    <p:sldId id="369" r:id="rId6"/>
    <p:sldId id="498" r:id="rId7"/>
    <p:sldId id="706" r:id="rId8"/>
    <p:sldId id="704" r:id="rId9"/>
    <p:sldId id="709" r:id="rId10"/>
    <p:sldId id="2726" r:id="rId11"/>
    <p:sldId id="705" r:id="rId12"/>
    <p:sldId id="2688" r:id="rId13"/>
    <p:sldId id="710" r:id="rId14"/>
    <p:sldId id="2689" r:id="rId15"/>
    <p:sldId id="2724" r:id="rId16"/>
    <p:sldId id="268" r:id="rId17"/>
    <p:sldId id="698" r:id="rId18"/>
    <p:sldId id="263" r:id="rId19"/>
    <p:sldId id="286" r:id="rId20"/>
    <p:sldId id="2690" r:id="rId21"/>
    <p:sldId id="280" r:id="rId22"/>
    <p:sldId id="2691" r:id="rId23"/>
    <p:sldId id="271" r:id="rId24"/>
    <p:sldId id="285" r:id="rId25"/>
    <p:sldId id="295" r:id="rId26"/>
    <p:sldId id="272" r:id="rId27"/>
    <p:sldId id="301" r:id="rId2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a Tasnim" initials="NT" lastIdx="2" clrIdx="0">
    <p:extLst>
      <p:ext uri="{19B8F6BF-5375-455C-9EA6-DF929625EA0E}">
        <p15:presenceInfo xmlns:p15="http://schemas.microsoft.com/office/powerpoint/2012/main" userId="Nadia Tasnim" providerId="None"/>
      </p:ext>
    </p:extLst>
  </p:cmAuthor>
  <p:cmAuthor id="2" name="Mohammed S. Haque" initials="MSH" lastIdx="1" clrIdx="1">
    <p:extLst>
      <p:ext uri="{19B8F6BF-5375-455C-9EA6-DF929625EA0E}">
        <p15:presenceInfo xmlns:p15="http://schemas.microsoft.com/office/powerpoint/2012/main" userId="S::mhaque@adb.org::2660a9a3-0e1e-492e-a941-cb77e1b49b3b" providerId="AD"/>
      </p:ext>
    </p:extLst>
  </p:cmAuthor>
  <p:cmAuthor id="3" name="Tika Limbu" initials="TL" lastIdx="2" clrIdx="2">
    <p:extLst>
      <p:ext uri="{19B8F6BF-5375-455C-9EA6-DF929625EA0E}">
        <p15:presenceInfo xmlns:p15="http://schemas.microsoft.com/office/powerpoint/2012/main" userId="S::tlimbu@adb.org::ac142037-7a99-4521-94a5-cabab0fd434f" providerId="AD"/>
      </p:ext>
    </p:extLst>
  </p:cmAuthor>
  <p:cmAuthor id="4" name="Ruby Sarcar" initials="RS" lastIdx="1" clrIdx="3">
    <p:extLst>
      <p:ext uri="{19B8F6BF-5375-455C-9EA6-DF929625EA0E}">
        <p15:presenceInfo xmlns:p15="http://schemas.microsoft.com/office/powerpoint/2012/main" userId="S::rsarcar@adb.org::03b6eb58-3378-4dd1-b11c-8f5d6738be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CFF6"/>
    <a:srgbClr val="FDB515"/>
    <a:srgbClr val="C8DA2B"/>
    <a:srgbClr val="FBDCD2"/>
    <a:srgbClr val="FFFFFF"/>
    <a:srgbClr val="007DB7"/>
    <a:srgbClr val="F57F29"/>
    <a:srgbClr val="009FD6"/>
    <a:srgbClr val="E9532B"/>
    <a:srgbClr val="8D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1" autoAdjust="0"/>
    <p:restoredTop sz="94949" autoAdjust="0"/>
  </p:normalViewPr>
  <p:slideViewPr>
    <p:cSldViewPr snapToGrid="0">
      <p:cViewPr varScale="1">
        <p:scale>
          <a:sx n="62" d="100"/>
          <a:sy n="62" d="100"/>
        </p:scale>
        <p:origin x="820" y="56"/>
      </p:cViewPr>
      <p:guideLst>
        <p:guide orient="horz" pos="2160"/>
        <p:guide pos="380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98" d="100"/>
          <a:sy n="98" d="100"/>
        </p:scale>
        <p:origin x="1113"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2E77F2-6575-44D2-B2ED-CB6CFDC2A1DC}"/>
              </a:ext>
            </a:extLst>
          </p:cNvPr>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PH"/>
          </a:p>
        </p:txBody>
      </p:sp>
      <p:sp>
        <p:nvSpPr>
          <p:cNvPr id="3" name="Date Placeholder 2">
            <a:extLst>
              <a:ext uri="{FF2B5EF4-FFF2-40B4-BE49-F238E27FC236}">
                <a16:creationId xmlns:a16="http://schemas.microsoft.com/office/drawing/2014/main" id="{87269EB2-96B2-475C-BBE5-C9DC637981E7}"/>
              </a:ext>
            </a:extLst>
          </p:cNvPr>
          <p:cNvSpPr>
            <a:spLocks noGrp="1"/>
          </p:cNvSpPr>
          <p:nvPr>
            <p:ph type="dt" sz="quarter" idx="1"/>
          </p:nvPr>
        </p:nvSpPr>
        <p:spPr>
          <a:xfrm>
            <a:off x="3970938" y="0"/>
            <a:ext cx="3037840" cy="466434"/>
          </a:xfrm>
          <a:prstGeom prst="rect">
            <a:avLst/>
          </a:prstGeom>
        </p:spPr>
        <p:txBody>
          <a:bodyPr vert="horz" lIns="93176" tIns="46588" rIns="93176" bIns="46588" rtlCol="0"/>
          <a:lstStyle>
            <a:lvl1pPr algn="r">
              <a:defRPr sz="1200"/>
            </a:lvl1pPr>
          </a:lstStyle>
          <a:p>
            <a:fld id="{0DEEBBF7-5CE4-486E-A8B9-638560AE5660}" type="datetimeFigureOut">
              <a:rPr lang="en-PH" smtClean="0"/>
              <a:t>15/11/2023</a:t>
            </a:fld>
            <a:endParaRPr lang="en-PH"/>
          </a:p>
        </p:txBody>
      </p:sp>
      <p:sp>
        <p:nvSpPr>
          <p:cNvPr id="4" name="Footer Placeholder 3">
            <a:extLst>
              <a:ext uri="{FF2B5EF4-FFF2-40B4-BE49-F238E27FC236}">
                <a16:creationId xmlns:a16="http://schemas.microsoft.com/office/drawing/2014/main" id="{FD839D9C-F350-4E9C-8B5B-4B435EDD360D}"/>
              </a:ext>
            </a:extLst>
          </p:cNvPr>
          <p:cNvSpPr>
            <a:spLocks noGrp="1"/>
          </p:cNvSpPr>
          <p:nvPr>
            <p:ph type="ftr" sz="quarter" idx="2"/>
          </p:nvPr>
        </p:nvSpPr>
        <p:spPr>
          <a:xfrm>
            <a:off x="0" y="8829967"/>
            <a:ext cx="3037840" cy="466433"/>
          </a:xfrm>
          <a:prstGeom prst="rect">
            <a:avLst/>
          </a:prstGeom>
        </p:spPr>
        <p:txBody>
          <a:bodyPr vert="horz" lIns="93176" tIns="46588" rIns="93176" bIns="46588" rtlCol="0" anchor="b"/>
          <a:lstStyle>
            <a:lvl1pPr algn="l">
              <a:defRPr sz="1200"/>
            </a:lvl1pPr>
          </a:lstStyle>
          <a:p>
            <a:endParaRPr lang="en-PH"/>
          </a:p>
        </p:txBody>
      </p:sp>
      <p:sp>
        <p:nvSpPr>
          <p:cNvPr id="5" name="Slide Number Placeholder 4">
            <a:extLst>
              <a:ext uri="{FF2B5EF4-FFF2-40B4-BE49-F238E27FC236}">
                <a16:creationId xmlns:a16="http://schemas.microsoft.com/office/drawing/2014/main" id="{0EEE6F05-A519-499C-94F9-96FEF7FB5BA4}"/>
              </a:ext>
            </a:extLst>
          </p:cNvPr>
          <p:cNvSpPr>
            <a:spLocks noGrp="1"/>
          </p:cNvSpPr>
          <p:nvPr>
            <p:ph type="sldNum" sz="quarter" idx="3"/>
          </p:nvPr>
        </p:nvSpPr>
        <p:spPr>
          <a:xfrm>
            <a:off x="3970938" y="8829967"/>
            <a:ext cx="3037840" cy="466433"/>
          </a:xfrm>
          <a:prstGeom prst="rect">
            <a:avLst/>
          </a:prstGeom>
        </p:spPr>
        <p:txBody>
          <a:bodyPr vert="horz" lIns="93176" tIns="46588" rIns="93176" bIns="46588" rtlCol="0" anchor="b"/>
          <a:lstStyle>
            <a:lvl1pPr algn="r">
              <a:defRPr sz="1200"/>
            </a:lvl1pPr>
          </a:lstStyle>
          <a:p>
            <a:fld id="{6C2ADB7D-DAB7-4C56-9F79-AB8C4588757F}" type="slidenum">
              <a:rPr lang="en-PH" smtClean="0"/>
              <a:t>‹#›</a:t>
            </a:fld>
            <a:endParaRPr lang="en-PH"/>
          </a:p>
        </p:txBody>
      </p:sp>
    </p:spTree>
    <p:extLst>
      <p:ext uri="{BB962C8B-B14F-4D97-AF65-F5344CB8AC3E}">
        <p14:creationId xmlns:p14="http://schemas.microsoft.com/office/powerpoint/2010/main" val="423291007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353B2CE4-751F-0643-B4A7-F864325DF021}" type="datetimeFigureOut">
              <a:rPr lang="en-US" smtClean="0"/>
              <a:t>15/11/2023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6" tIns="46588" rIns="93176" bIns="4658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6" tIns="46588" rIns="93176" bIns="46588" rtlCol="0" anchor="b"/>
          <a:lstStyle>
            <a:lvl1pPr algn="r">
              <a:defRPr sz="1200"/>
            </a:lvl1pPr>
          </a:lstStyle>
          <a:p>
            <a:fld id="{A649113F-0DCE-7D40-9684-257778C5150D}" type="slidenum">
              <a:rPr lang="en-US" smtClean="0"/>
              <a:t>‹#›</a:t>
            </a:fld>
            <a:endParaRPr lang="en-US"/>
          </a:p>
        </p:txBody>
      </p:sp>
    </p:spTree>
    <p:extLst>
      <p:ext uri="{BB962C8B-B14F-4D97-AF65-F5344CB8AC3E}">
        <p14:creationId xmlns:p14="http://schemas.microsoft.com/office/powerpoint/2010/main" val="77690749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9113F-0DCE-7D40-9684-257778C5150D}" type="slidenum">
              <a:rPr lang="en-US" smtClean="0"/>
              <a:t>1</a:t>
            </a:fld>
            <a:endParaRPr lang="en-US"/>
          </a:p>
        </p:txBody>
      </p:sp>
      <p:sp>
        <p:nvSpPr>
          <p:cNvPr id="5" name="Footer Placeholder 4">
            <a:extLst>
              <a:ext uri="{FF2B5EF4-FFF2-40B4-BE49-F238E27FC236}">
                <a16:creationId xmlns:a16="http://schemas.microsoft.com/office/drawing/2014/main" id="{CA24A903-D270-4BF2-87B0-A14A94336A09}"/>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3340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49113F-0DCE-7D40-9684-257778C5150D}" type="slidenum">
              <a:rPr lang="en-US" smtClean="0"/>
              <a:t>24</a:t>
            </a:fld>
            <a:endParaRPr lang="en-US"/>
          </a:p>
        </p:txBody>
      </p:sp>
      <p:sp>
        <p:nvSpPr>
          <p:cNvPr id="5" name="Footer Placeholder 4">
            <a:extLst>
              <a:ext uri="{FF2B5EF4-FFF2-40B4-BE49-F238E27FC236}">
                <a16:creationId xmlns:a16="http://schemas.microsoft.com/office/drawing/2014/main" id="{B27D5146-A459-422C-B537-6C065C34CFE4}"/>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848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12,000  years ago : store foods</a:t>
            </a:r>
          </a:p>
          <a:p>
            <a:endParaRPr lang="en-US" altLang="ko-KR" dirty="0"/>
          </a:p>
          <a:p>
            <a:r>
              <a:rPr lang="en-US" altLang="ko-KR" dirty="0"/>
              <a:t>8,000 years ago: urbanization has started with the emergence of large villages. About BC 5000, </a:t>
            </a:r>
            <a:r>
              <a:rPr lang="ko-KR" altLang="en-US" dirty="0"/>
              <a:t>수메르인 최초의 도시 에리두 </a:t>
            </a:r>
            <a:r>
              <a:rPr lang="en-US" altLang="ko-KR" dirty="0"/>
              <a:t>(</a:t>
            </a:r>
            <a:r>
              <a:rPr lang="en-US" altLang="ko-KR" dirty="0" err="1"/>
              <a:t>Eridu</a:t>
            </a:r>
            <a:r>
              <a:rPr lang="en-US" altLang="ko-KR" dirty="0"/>
              <a:t>)</a:t>
            </a:r>
          </a:p>
          <a:p>
            <a:endParaRPr lang="en-US" altLang="ko-KR" dirty="0"/>
          </a:p>
          <a:p>
            <a:r>
              <a:rPr lang="en-US" altLang="ko-KR" dirty="0"/>
              <a:t>Education 4.0 :  learning anywhere anytime</a:t>
            </a:r>
          </a:p>
          <a:p>
            <a:r>
              <a:rPr lang="en-US" altLang="ko-KR" dirty="0"/>
              <a:t>	learner centered </a:t>
            </a:r>
          </a:p>
          <a:p>
            <a:r>
              <a:rPr lang="en-US" altLang="ko-KR" dirty="0"/>
              <a:t>	open learning </a:t>
            </a:r>
          </a:p>
          <a:p>
            <a:r>
              <a:rPr lang="en-US" altLang="ko-KR" dirty="0"/>
              <a:t>	personalized learning</a:t>
            </a:r>
          </a:p>
          <a:p>
            <a:r>
              <a:rPr lang="en-US" altLang="ko-KR" dirty="0"/>
              <a:t>	adaptive learning</a:t>
            </a:r>
          </a:p>
          <a:p>
            <a:r>
              <a:rPr lang="en-US" altLang="ko-KR" dirty="0"/>
              <a:t>	self-directed learning </a:t>
            </a:r>
          </a:p>
          <a:p>
            <a:r>
              <a:rPr lang="en-US" altLang="ko-KR" dirty="0"/>
              <a:t>	formative assessment </a:t>
            </a:r>
          </a:p>
          <a:p>
            <a:r>
              <a:rPr lang="en-US" altLang="ko-KR" dirty="0"/>
              <a:t>	autonomous learning </a:t>
            </a:r>
            <a:r>
              <a:rPr lang="en-US" altLang="ko-KR" dirty="0" err="1"/>
              <a:t>achitecture</a:t>
            </a:r>
            <a:endParaRPr lang="en-US" altLang="ko-KR" dirty="0"/>
          </a:p>
          <a:p>
            <a:r>
              <a:rPr lang="en-US" altLang="ko-KR" dirty="0"/>
              <a:t>  </a:t>
            </a:r>
          </a:p>
          <a:p>
            <a:endParaRPr lang="ko-KR"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649113F-0DCE-7D40-9684-257778C5150D}" type="slidenum">
              <a:rPr lang="en-US" smtClean="0"/>
              <a:t>2</a:t>
            </a:fld>
            <a:endParaRPr lang="en-US"/>
          </a:p>
        </p:txBody>
      </p:sp>
    </p:spTree>
    <p:extLst>
      <p:ext uri="{BB962C8B-B14F-4D97-AF65-F5344CB8AC3E}">
        <p14:creationId xmlns:p14="http://schemas.microsoft.com/office/powerpoint/2010/main" val="2802672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575300" cy="4076720"/>
          </a:xfrm>
        </p:spPr>
        <p:txBody>
          <a:bodyPr/>
          <a:lstStyle/>
          <a:p>
            <a:r>
              <a:rPr lang="ko-KR" altLang="en-US" dirty="0"/>
              <a:t>고대</a:t>
            </a:r>
            <a:r>
              <a:rPr lang="en-US" altLang="ko-KR" dirty="0"/>
              <a:t>-14 </a:t>
            </a:r>
            <a:r>
              <a:rPr lang="ko-KR" altLang="en-US" dirty="0"/>
              <a:t>세기</a:t>
            </a:r>
            <a:r>
              <a:rPr lang="en-US" altLang="ko-KR" dirty="0"/>
              <a:t>: </a:t>
            </a:r>
            <a:r>
              <a:rPr lang="ko-KR" altLang="en-US" dirty="0"/>
              <a:t>근육의 시대</a:t>
            </a:r>
            <a:endParaRPr lang="en-US" altLang="ko-KR" dirty="0"/>
          </a:p>
          <a:p>
            <a:r>
              <a:rPr lang="ko-KR" altLang="en-US" dirty="0"/>
              <a:t>르네상스</a:t>
            </a:r>
            <a:r>
              <a:rPr lang="en-US" altLang="ko-KR" dirty="0"/>
              <a:t>-</a:t>
            </a:r>
            <a:r>
              <a:rPr lang="ko-KR" altLang="en-US" dirty="0"/>
              <a:t>산업혁명 이전 </a:t>
            </a:r>
            <a:r>
              <a:rPr lang="en-US" altLang="ko-KR" dirty="0"/>
              <a:t>: </a:t>
            </a:r>
            <a:r>
              <a:rPr lang="ko-KR" altLang="en-US" dirty="0"/>
              <a:t>과학의 시대</a:t>
            </a:r>
            <a:endParaRPr lang="en-US" altLang="ko-KR" dirty="0"/>
          </a:p>
          <a:p>
            <a:r>
              <a:rPr lang="ko-KR" altLang="en-US" dirty="0"/>
              <a:t>산업혁명</a:t>
            </a:r>
            <a:r>
              <a:rPr lang="en-US" altLang="ko-KR" dirty="0"/>
              <a:t> </a:t>
            </a:r>
            <a:r>
              <a:rPr lang="ko-KR" altLang="en-US" dirty="0"/>
              <a:t>전후 약 </a:t>
            </a:r>
            <a:r>
              <a:rPr lang="en-US" altLang="ko-KR" dirty="0"/>
              <a:t>80-100</a:t>
            </a:r>
            <a:r>
              <a:rPr lang="ko-KR" altLang="en-US" dirty="0"/>
              <a:t>시간 노동 </a:t>
            </a:r>
            <a:r>
              <a:rPr lang="en-US" altLang="ko-KR" dirty="0"/>
              <a:t>/ week</a:t>
            </a:r>
          </a:p>
          <a:p>
            <a:endParaRPr lang="en-US" altLang="ko-KR" dirty="0"/>
          </a:p>
          <a:p>
            <a:pPr marL="228600" indent="-228600">
              <a:buAutoNum type="arabicPeriod"/>
            </a:pPr>
            <a:r>
              <a:rPr lang="en-US" altLang="ko-KR" dirty="0"/>
              <a:t>Affluent society </a:t>
            </a:r>
          </a:p>
          <a:p>
            <a:pPr marL="228600" indent="-228600">
              <a:buAutoNum type="arabicPeriod"/>
            </a:pPr>
            <a:r>
              <a:rPr lang="en-US" altLang="ko-KR" dirty="0"/>
              <a:t>To</a:t>
            </a:r>
            <a:r>
              <a:rPr lang="ko-KR" altLang="en-US" dirty="0"/>
              <a:t> </a:t>
            </a:r>
            <a:r>
              <a:rPr lang="en-US" altLang="ko-KR" dirty="0"/>
              <a:t>live is to work</a:t>
            </a:r>
          </a:p>
          <a:p>
            <a:pPr marL="228600" indent="-228600">
              <a:buAutoNum type="arabicPeriod"/>
            </a:pPr>
            <a:r>
              <a:rPr lang="en-US" altLang="ko-KR" dirty="0"/>
              <a:t>Time is money</a:t>
            </a:r>
          </a:p>
          <a:p>
            <a:pPr marL="228600" indent="-228600">
              <a:buAutoNum type="arabicPeriod"/>
            </a:pPr>
            <a:r>
              <a:rPr lang="en-US" altLang="ko-KR" dirty="0"/>
              <a:t>The death of a salary man </a:t>
            </a:r>
          </a:p>
          <a:p>
            <a:endParaRPr lang="en-US" altLang="ko-KR" dirty="0"/>
          </a:p>
          <a:p>
            <a:r>
              <a:rPr lang="en-US" altLang="ko-KR" dirty="0"/>
              <a:t>Productivity has been increasing exponentially for more than a century.</a:t>
            </a:r>
          </a:p>
          <a:p>
            <a:r>
              <a:rPr lang="en-US" altLang="ko-KR" dirty="0"/>
              <a:t>An average worker today needs to work a 11h/week to produce as much as one working 40h/week in 1950. But fast productivity growth has not necessarily reduced work time.</a:t>
            </a:r>
          </a:p>
          <a:p>
            <a:endParaRPr lang="en-US" altLang="ko-KR" dirty="0"/>
          </a:p>
          <a:p>
            <a:r>
              <a:rPr lang="en-US" altLang="ko-KR" dirty="0"/>
              <a:t>John Maynard Keynes, who forecast in 1930 that labor-saving technologies might lead to a 15-hour workweek when his grandchildren came of age. Indeed, he titles his essay, “Economic Possibility for our Grandchildren.”</a:t>
            </a:r>
          </a:p>
          <a:p>
            <a:endParaRPr lang="en-US" altLang="ko-KR" dirty="0"/>
          </a:p>
          <a:p>
            <a:r>
              <a:rPr lang="en-US" altLang="ko-KR" dirty="0"/>
              <a:t>FT. The 300,000-year case for the 15-hour week, James </a:t>
            </a:r>
            <a:r>
              <a:rPr lang="en-US" altLang="ko-KR" dirty="0" err="1"/>
              <a:t>Suzman</a:t>
            </a:r>
            <a:r>
              <a:rPr lang="en-US" altLang="ko-KR" dirty="0"/>
              <a:t> AUGUST 28 2020</a:t>
            </a:r>
          </a:p>
          <a:p>
            <a:r>
              <a:rPr lang="en-US" altLang="ko-KR" dirty="0"/>
              <a:t>‘Work: A History of How We Spend Our Time’,  Bloomsbury. James </a:t>
            </a:r>
            <a:r>
              <a:rPr lang="en-US" altLang="ko-KR" dirty="0" err="1"/>
              <a:t>Suzman</a:t>
            </a:r>
            <a:endParaRPr lang="en-US" altLang="ko-KR" dirty="0"/>
          </a:p>
          <a:p>
            <a:endParaRPr lang="en-US" altLang="ko-KR" dirty="0"/>
          </a:p>
          <a:p>
            <a:r>
              <a:rPr lang="en-US" altLang="ko-KR" dirty="0"/>
              <a:t>‘The Ju/’</a:t>
            </a:r>
            <a:r>
              <a:rPr lang="en-US" altLang="ko-KR" dirty="0" err="1"/>
              <a:t>hoansi</a:t>
            </a:r>
            <a:r>
              <a:rPr lang="en-US" altLang="ko-KR" dirty="0"/>
              <a:t> ‘Bushman’ of South Africa’s Kalahari’, Richard Lee, 1964</a:t>
            </a:r>
            <a:endParaRPr lang="ko-KR"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649113F-0DCE-7D40-9684-257778C5150D}" type="slidenum">
              <a:rPr lang="en-US" smtClean="0"/>
              <a:t>3</a:t>
            </a:fld>
            <a:endParaRPr lang="en-US"/>
          </a:p>
        </p:txBody>
      </p:sp>
    </p:spTree>
    <p:extLst>
      <p:ext uri="{BB962C8B-B14F-4D97-AF65-F5344CB8AC3E}">
        <p14:creationId xmlns:p14="http://schemas.microsoft.com/office/powerpoint/2010/main" val="3218879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649113F-0DCE-7D40-9684-257778C5150D}" type="slidenum">
              <a:rPr lang="en-US" smtClean="0"/>
              <a:t>4</a:t>
            </a:fld>
            <a:endParaRPr lang="en-US"/>
          </a:p>
        </p:txBody>
      </p:sp>
    </p:spTree>
    <p:extLst>
      <p:ext uri="{BB962C8B-B14F-4D97-AF65-F5344CB8AC3E}">
        <p14:creationId xmlns:p14="http://schemas.microsoft.com/office/powerpoint/2010/main" val="308609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Productivity has been increasing exponentially for more than a century.</a:t>
            </a:r>
          </a:p>
          <a:p>
            <a:r>
              <a:rPr lang="en-US" altLang="ko-KR" dirty="0"/>
              <a:t>An average worker today needs to work a 11h/week to produce as much as one working 40h/week in 1950. But fast productivity growth has not necessarily reduced work time.</a:t>
            </a:r>
          </a:p>
          <a:p>
            <a:endParaRPr lang="ko-KR"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649113F-0DCE-7D40-9684-257778C5150D}" type="slidenum">
              <a:rPr lang="en-US" smtClean="0"/>
              <a:t>5</a:t>
            </a:fld>
            <a:endParaRPr lang="en-US"/>
          </a:p>
        </p:txBody>
      </p:sp>
    </p:spTree>
    <p:extLst>
      <p:ext uri="{BB962C8B-B14F-4D97-AF65-F5344CB8AC3E}">
        <p14:creationId xmlns:p14="http://schemas.microsoft.com/office/powerpoint/2010/main" val="142803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통계청 </a:t>
            </a:r>
            <a:r>
              <a:rPr lang="en-US" altLang="ko-KR" dirty="0"/>
              <a:t>2020</a:t>
            </a:r>
            <a:r>
              <a:rPr lang="ko-KR" altLang="en-US" dirty="0"/>
              <a:t>년 </a:t>
            </a:r>
            <a:r>
              <a:rPr lang="en-US" altLang="ko-KR" dirty="0"/>
              <a:t>5</a:t>
            </a:r>
            <a:r>
              <a:rPr lang="ko-KR" altLang="en-US" dirty="0"/>
              <a:t>월 경제활동 인구조사 고령층 부가조사 결과 </a:t>
            </a:r>
            <a:r>
              <a:rPr lang="en-US" altLang="ko-KR" dirty="0"/>
              <a:t>,</a:t>
            </a:r>
            <a:r>
              <a:rPr lang="ko-KR" altLang="en-US" dirty="0"/>
              <a:t> </a:t>
            </a:r>
            <a:r>
              <a:rPr lang="en-US" altLang="ko-KR" dirty="0"/>
              <a:t>2020.7.28</a:t>
            </a:r>
          </a:p>
          <a:p>
            <a:endParaRPr lang="en-US" altLang="ko-KR" dirty="0"/>
          </a:p>
          <a:p>
            <a:r>
              <a:rPr lang="ko-KR" altLang="en-US" dirty="0"/>
              <a:t>퇴직연령 평균 </a:t>
            </a:r>
            <a:r>
              <a:rPr lang="en-US" altLang="ko-KR" dirty="0"/>
              <a:t>49.4</a:t>
            </a:r>
            <a:r>
              <a:rPr lang="ko-KR" altLang="en-US" dirty="0"/>
              <a:t>세</a:t>
            </a:r>
            <a:r>
              <a:rPr lang="en-US" altLang="ko-KR" dirty="0"/>
              <a:t> (</a:t>
            </a:r>
            <a:r>
              <a:rPr lang="ko-KR" altLang="en-US" dirty="0"/>
              <a:t>남 </a:t>
            </a:r>
            <a:r>
              <a:rPr lang="en-US" altLang="ko-KR" dirty="0"/>
              <a:t>51.2, </a:t>
            </a:r>
            <a:r>
              <a:rPr lang="ko-KR" altLang="en-US" dirty="0"/>
              <a:t>여 </a:t>
            </a:r>
            <a:r>
              <a:rPr lang="en-US" altLang="ko-KR" dirty="0"/>
              <a:t>47.9)</a:t>
            </a:r>
          </a:p>
          <a:p>
            <a:r>
              <a:rPr lang="ko-KR" altLang="en-US" dirty="0"/>
              <a:t>실질은퇴연령 </a:t>
            </a:r>
            <a:r>
              <a:rPr lang="en-US" altLang="ko-KR" dirty="0"/>
              <a:t>71.7 </a:t>
            </a:r>
            <a:r>
              <a:rPr lang="ko-KR" altLang="en-US" dirty="0"/>
              <a:t>세</a:t>
            </a:r>
            <a:r>
              <a:rPr lang="en-US" altLang="ko-KR" dirty="0"/>
              <a:t>(OECD</a:t>
            </a:r>
            <a:r>
              <a:rPr lang="ko-KR" altLang="en-US" dirty="0"/>
              <a:t> </a:t>
            </a:r>
            <a:r>
              <a:rPr lang="en-US" altLang="ko-KR" dirty="0"/>
              <a:t>data)</a:t>
            </a:r>
          </a:p>
          <a:p>
            <a:r>
              <a:rPr lang="ko-KR" altLang="en-US" dirty="0"/>
              <a:t>희망은퇴연령 </a:t>
            </a:r>
            <a:r>
              <a:rPr lang="en-US" altLang="ko-KR" dirty="0"/>
              <a:t>73</a:t>
            </a:r>
            <a:r>
              <a:rPr lang="ko-KR" altLang="en-US" dirty="0"/>
              <a:t>세</a:t>
            </a:r>
            <a:endParaRPr lang="en-US" altLang="ko-KR" dirty="0"/>
          </a:p>
          <a:p>
            <a:r>
              <a:rPr lang="en-US" altLang="ko-KR" dirty="0"/>
              <a:t>21.3</a:t>
            </a:r>
            <a:r>
              <a:rPr lang="ko-KR" altLang="en-US" dirty="0"/>
              <a:t>년간 비정규직 </a:t>
            </a:r>
            <a:endParaRPr lang="en-US" altLang="ko-KR" dirty="0"/>
          </a:p>
          <a:p>
            <a:endParaRPr lang="en-US" altLang="ko-KR" dirty="0"/>
          </a:p>
          <a:p>
            <a:r>
              <a:rPr lang="ko-KR" altLang="en-US" dirty="0"/>
              <a:t>근속기간 </a:t>
            </a:r>
            <a:r>
              <a:rPr lang="en-US" altLang="ko-KR" dirty="0"/>
              <a:t>: 15</a:t>
            </a:r>
            <a:r>
              <a:rPr lang="ko-KR" altLang="en-US" dirty="0"/>
              <a:t>년 </a:t>
            </a:r>
            <a:r>
              <a:rPr lang="en-US" altLang="ko-KR" dirty="0"/>
              <a:t>7</a:t>
            </a:r>
            <a:r>
              <a:rPr lang="ko-KR" altLang="en-US" dirty="0"/>
              <a:t>개월</a:t>
            </a:r>
            <a:r>
              <a:rPr lang="en-US" altLang="ko-KR" dirty="0"/>
              <a:t> (</a:t>
            </a:r>
            <a:r>
              <a:rPr lang="ko-KR" altLang="en-US" dirty="0"/>
              <a:t>남 </a:t>
            </a:r>
            <a:r>
              <a:rPr lang="en-US" altLang="ko-KR" dirty="0"/>
              <a:t>19</a:t>
            </a:r>
            <a:r>
              <a:rPr lang="ko-KR" altLang="en-US" dirty="0"/>
              <a:t>년 </a:t>
            </a:r>
            <a:r>
              <a:rPr lang="en-US" altLang="ko-KR" dirty="0"/>
              <a:t>3</a:t>
            </a:r>
            <a:r>
              <a:rPr lang="ko-KR" altLang="en-US" dirty="0"/>
              <a:t>개월</a:t>
            </a:r>
            <a:r>
              <a:rPr lang="en-US" altLang="ko-KR" dirty="0"/>
              <a:t>, </a:t>
            </a:r>
            <a:r>
              <a:rPr lang="ko-KR" altLang="en-US" dirty="0"/>
              <a:t>여자 </a:t>
            </a:r>
            <a:r>
              <a:rPr lang="en-US" altLang="ko-KR" dirty="0"/>
              <a:t>11</a:t>
            </a:r>
            <a:r>
              <a:rPr lang="ko-KR" altLang="en-US" dirty="0"/>
              <a:t>년 </a:t>
            </a:r>
            <a:r>
              <a:rPr lang="en-US" altLang="ko-KR" dirty="0"/>
              <a:t>10</a:t>
            </a:r>
            <a:r>
              <a:rPr lang="ko-KR" altLang="en-US" dirty="0"/>
              <a:t>개월</a:t>
            </a:r>
            <a:r>
              <a:rPr lang="en-US" altLang="ko-KR" dirty="0"/>
              <a:t>)</a:t>
            </a:r>
          </a:p>
          <a:p>
            <a:endParaRPr lang="en-US" altLang="ko-KR" dirty="0"/>
          </a:p>
          <a:p>
            <a:endParaRPr lang="en-US" altLang="ko-KR" dirty="0"/>
          </a:p>
          <a:p>
            <a:endParaRPr lang="en-US" altLang="ko-KR" dirty="0"/>
          </a:p>
          <a:p>
            <a:endParaRPr lang="en-US" altLang="ko-KR" dirty="0"/>
          </a:p>
          <a:p>
            <a:endParaRPr lang="en-US" altLang="ko-KR" dirty="0"/>
          </a:p>
          <a:p>
            <a:endParaRPr lang="en-US" altLang="ko-KR"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A649113F-0DCE-7D40-9684-257778C5150D}" type="slidenum">
              <a:rPr lang="en-US" smtClean="0"/>
              <a:t>14</a:t>
            </a:fld>
            <a:endParaRPr lang="en-US"/>
          </a:p>
        </p:txBody>
      </p:sp>
    </p:spTree>
    <p:extLst>
      <p:ext uri="{BB962C8B-B14F-4D97-AF65-F5344CB8AC3E}">
        <p14:creationId xmlns:p14="http://schemas.microsoft.com/office/powerpoint/2010/main" val="41084350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0613" y="327025"/>
            <a:ext cx="4349750" cy="2447925"/>
          </a:xfrm>
        </p:spPr>
      </p:sp>
      <p:sp>
        <p:nvSpPr>
          <p:cNvPr id="3" name="Notes Placeholder 2"/>
          <p:cNvSpPr>
            <a:spLocks noGrp="1"/>
          </p:cNvSpPr>
          <p:nvPr>
            <p:ph type="body" idx="1"/>
          </p:nvPr>
        </p:nvSpPr>
        <p:spPr>
          <a:xfrm>
            <a:off x="696888" y="2920008"/>
            <a:ext cx="5608320" cy="5751170"/>
          </a:xfrm>
        </p:spPr>
        <p:txBody>
          <a:bodyPr/>
          <a:lstStyle/>
          <a:p>
            <a:pPr algn="l" defTabSz="931774">
              <a:defRPr/>
            </a:pPr>
            <a:r>
              <a:rPr lang="en-US" altLang="ko-KR" b="0" dirty="0"/>
              <a:t>As</a:t>
            </a:r>
            <a:r>
              <a:rPr lang="en-US" altLang="ko-KR" b="0" baseline="0" dirty="0"/>
              <a:t> highlighted earlier, despite significant improvement in access, the current education systems have serious challenges in quality, efficiency , and equity.  It appears that the gains of access to mass education happened at the expense of quality. </a:t>
            </a:r>
          </a:p>
          <a:p>
            <a:pPr algn="l" defTabSz="931774">
              <a:defRPr/>
            </a:pPr>
            <a:endParaRPr lang="en-US" altLang="ko-KR" b="0" baseline="0" dirty="0"/>
          </a:p>
          <a:p>
            <a:pPr algn="l" defTabSz="931774">
              <a:defRPr/>
            </a:pPr>
            <a:r>
              <a:rPr lang="en-US" b="0" baseline="0" dirty="0">
                <a:solidFill>
                  <a:schemeClr val="tx1"/>
                </a:solidFill>
              </a:rPr>
              <a:t>Looking back, about 2500 years ago, </a:t>
            </a:r>
            <a:r>
              <a:rPr lang="en-US" b="0" baseline="0" dirty="0"/>
              <a:t>Socrates stimulated critical thinking and illuminated ideas through debate, not by monologue. His class was interactive, thought provoking and relevant since he discussed real world issues in the class.</a:t>
            </a:r>
          </a:p>
          <a:p>
            <a:pPr defTabSz="931774">
              <a:defRPr/>
            </a:pPr>
            <a:endParaRPr lang="en-US" altLang="ko-KR" b="0" baseline="0" dirty="0">
              <a:solidFill>
                <a:srgbClr val="FF0000"/>
              </a:solidFill>
            </a:endParaRPr>
          </a:p>
          <a:p>
            <a:r>
              <a:rPr lang="en-US" b="0" baseline="0" dirty="0"/>
              <a:t>Would it be possible that we emulate Socrates’ teaching and learning in our current mass education setting in every class? Here we face several problems: limited pool of qualified teachers like Socrates, resistance to change, and lack of motivation. However, as I indicated earlier, it is now feasible with innovative use of ICT. </a:t>
            </a:r>
            <a:endParaRPr lang="en-US" b="0" baseline="0" dirty="0">
              <a:solidFill>
                <a:srgbClr val="FF0000"/>
              </a:solidFill>
            </a:endParaRPr>
          </a:p>
          <a:p>
            <a:endParaRPr lang="en-US" baseline="0" dirty="0"/>
          </a:p>
          <a:p>
            <a:r>
              <a:rPr lang="en-US" dirty="0"/>
              <a:t>However, in order to achieve this</a:t>
            </a:r>
            <a:r>
              <a:rPr lang="en-US" b="0" dirty="0"/>
              <a:t>,</a:t>
            </a:r>
            <a:r>
              <a:rPr lang="en-US" b="0" baseline="0" dirty="0"/>
              <a:t> fundamental , disruptive change</a:t>
            </a:r>
            <a:r>
              <a:rPr lang="en-US" baseline="0" dirty="0"/>
              <a:t> need to take place to:</a:t>
            </a:r>
          </a:p>
          <a:p>
            <a:endParaRPr lang="en-US" baseline="0" dirty="0"/>
          </a:p>
          <a:p>
            <a:r>
              <a:rPr lang="en-US" dirty="0"/>
              <a:t>First, transform school/teacher-centered education</a:t>
            </a:r>
            <a:r>
              <a:rPr lang="en-US" baseline="0" dirty="0"/>
              <a:t> t</a:t>
            </a:r>
            <a:r>
              <a:rPr lang="en-US" dirty="0"/>
              <a:t>o student-centered education.</a:t>
            </a:r>
          </a:p>
          <a:p>
            <a:r>
              <a:rPr lang="en-US" dirty="0"/>
              <a:t>Second,</a:t>
            </a:r>
            <a:r>
              <a:rPr lang="en-US" baseline="0" dirty="0"/>
              <a:t> s</a:t>
            </a:r>
            <a:r>
              <a:rPr lang="en-US" dirty="0"/>
              <a:t>chool/classroom-based learning should include experiential learning for</a:t>
            </a:r>
            <a:r>
              <a:rPr lang="en-US" baseline="0" dirty="0"/>
              <a:t> students to learn in and outside of school, and</a:t>
            </a:r>
            <a:endParaRPr lang="en-US" dirty="0"/>
          </a:p>
          <a:p>
            <a:r>
              <a:rPr lang="en-US" sz="1200" kern="1200" dirty="0">
                <a:solidFill>
                  <a:schemeClr val="tx1"/>
                </a:solidFill>
                <a:effectLst/>
                <a:latin typeface="+mn-lt"/>
                <a:ea typeface="+mn-ea"/>
                <a:cs typeface="+mn-cs"/>
              </a:rPr>
              <a:t>Third,</a:t>
            </a:r>
            <a:r>
              <a:rPr lang="en-US" sz="1200" kern="1200" baseline="0" dirty="0">
                <a:solidFill>
                  <a:schemeClr val="tx1"/>
                </a:solidFill>
                <a:effectLst/>
                <a:latin typeface="+mn-lt"/>
                <a:ea typeface="+mn-ea"/>
                <a:cs typeface="+mn-cs"/>
              </a:rPr>
              <a:t> t</a:t>
            </a:r>
            <a:r>
              <a:rPr lang="en-US" dirty="0"/>
              <a:t>eaching and learning should shift from the typical lecture-based style monologue to</a:t>
            </a:r>
            <a:r>
              <a:rPr lang="en-US" baseline="0" dirty="0"/>
              <a:t> </a:t>
            </a:r>
            <a:r>
              <a:rPr lang="en-US" dirty="0"/>
              <a:t>more interactive and participatory. </a:t>
            </a:r>
          </a:p>
          <a:p>
            <a:endParaRPr lang="en-US" dirty="0"/>
          </a:p>
          <a:p>
            <a:endParaRPr lang="en-US" dirty="0"/>
          </a:p>
          <a:p>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dirty="0"/>
              <a:t>Moreover, ICT can improve </a:t>
            </a:r>
            <a:r>
              <a:rPr lang="en-US" b="0" u="none" dirty="0"/>
              <a:t>equity </a:t>
            </a:r>
            <a:r>
              <a:rPr lang="en-US" dirty="0"/>
              <a:t>and unequal distribution of  information. Technology can help fill the void where students can learn both in and outside of school. Students can have access to information and good quality references and resources like never before with technology. Greater expansion and access to technology will provide new opportunities. Ensuring all ICT resources are widely available for ample coverage. For example, establishing resource centers (clusters, community learning centers), networking can reach remote villages and populations.</a:t>
            </a:r>
          </a:p>
        </p:txBody>
      </p:sp>
      <p:sp>
        <p:nvSpPr>
          <p:cNvPr id="4" name="Slide Number Placeholder 3"/>
          <p:cNvSpPr>
            <a:spLocks noGrp="1"/>
          </p:cNvSpPr>
          <p:nvPr>
            <p:ph type="sldNum" sz="quarter" idx="10"/>
          </p:nvPr>
        </p:nvSpPr>
        <p:spPr/>
        <p:txBody>
          <a:bodyPr/>
          <a:lstStyle/>
          <a:p>
            <a:fld id="{0EA81387-3032-4F94-A09A-9A826B343979}" type="slidenum">
              <a:rPr lang="en-US" smtClean="0"/>
              <a:pPr/>
              <a:t>18</a:t>
            </a:fld>
            <a:endParaRPr lang="en-US" dirty="0"/>
          </a:p>
        </p:txBody>
      </p:sp>
    </p:spTree>
    <p:extLst>
      <p:ext uri="{BB962C8B-B14F-4D97-AF65-F5344CB8AC3E}">
        <p14:creationId xmlns:p14="http://schemas.microsoft.com/office/powerpoint/2010/main" val="3560333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o-KR" altLang="en-US" dirty="0"/>
          </a:p>
        </p:txBody>
      </p:sp>
      <p:sp>
        <p:nvSpPr>
          <p:cNvPr id="4" name="Slide Number Placeholder 3"/>
          <p:cNvSpPr>
            <a:spLocks noGrp="1"/>
          </p:cNvSpPr>
          <p:nvPr>
            <p:ph type="sldNum" sz="quarter" idx="5"/>
          </p:nvPr>
        </p:nvSpPr>
        <p:spPr/>
        <p:txBody>
          <a:bodyPr/>
          <a:lstStyle/>
          <a:p>
            <a:fld id="{8128E0AA-38DF-48FD-A978-8B4D779C167D}" type="slidenum">
              <a:rPr lang="ko-KR" altLang="en-US" smtClean="0"/>
              <a:t>20</a:t>
            </a:fld>
            <a:endParaRPr lang="ko-KR" altLang="en-US"/>
          </a:p>
        </p:txBody>
      </p:sp>
    </p:spTree>
    <p:extLst>
      <p:ext uri="{BB962C8B-B14F-4D97-AF65-F5344CB8AC3E}">
        <p14:creationId xmlns:p14="http://schemas.microsoft.com/office/powerpoint/2010/main" val="30765036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a:t>Resilience is the ability to absorb a shock. It is key to survival and long-term prosperity. More security for business is needed.</a:t>
            </a:r>
            <a:endParaRPr lang="ko-KR" altLang="en-US" dirty="0"/>
          </a:p>
        </p:txBody>
      </p:sp>
      <p:sp>
        <p:nvSpPr>
          <p:cNvPr id="4" name="Slide Number Placeholder 3"/>
          <p:cNvSpPr>
            <a:spLocks noGrp="1"/>
          </p:cNvSpPr>
          <p:nvPr>
            <p:ph type="sldNum" sz="quarter" idx="5"/>
          </p:nvPr>
        </p:nvSpPr>
        <p:spPr/>
        <p:txBody>
          <a:bodyPr/>
          <a:lstStyle/>
          <a:p>
            <a:fld id="{8128E0AA-38DF-48FD-A978-8B4D779C167D}" type="slidenum">
              <a:rPr lang="ko-KR" altLang="en-US" smtClean="0"/>
              <a:t>22</a:t>
            </a:fld>
            <a:endParaRPr lang="ko-KR" altLang="en-US"/>
          </a:p>
        </p:txBody>
      </p:sp>
    </p:spTree>
    <p:extLst>
      <p:ext uri="{BB962C8B-B14F-4D97-AF65-F5344CB8AC3E}">
        <p14:creationId xmlns:p14="http://schemas.microsoft.com/office/powerpoint/2010/main" val="406472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7300351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269220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3721205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3151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7D0C6CEF-3F30-5644-AEEC-4228C0B92182}" type="slidenum">
              <a:rPr lang="en-US" smtClean="0"/>
              <a:t>‹#›</a:t>
            </a:fld>
            <a:endParaRPr lang="en-US"/>
          </a:p>
        </p:txBody>
      </p:sp>
      <p:sp>
        <p:nvSpPr>
          <p:cNvPr id="8" name="Title Placeholder 1">
            <a:extLst>
              <a:ext uri="{FF2B5EF4-FFF2-40B4-BE49-F238E27FC236}">
                <a16:creationId xmlns:a16="http://schemas.microsoft.com/office/drawing/2014/main" id="{BEC6C488-40AB-4143-AEF4-8973E4B89909}"/>
              </a:ext>
            </a:extLst>
          </p:cNvPr>
          <p:cNvSpPr>
            <a:spLocks noGrp="1"/>
          </p:cNvSpPr>
          <p:nvPr>
            <p:ph type="title"/>
          </p:nvPr>
        </p:nvSpPr>
        <p:spPr>
          <a:xfrm>
            <a:off x="1464447" y="5170"/>
            <a:ext cx="10471521" cy="836441"/>
          </a:xfrm>
          <a:prstGeom prst="rect">
            <a:avLst/>
          </a:prstGeom>
          <a:noFill/>
        </p:spPr>
        <p:txBody>
          <a:bodyPr vert="horz" lIns="228600" tIns="45720" rIns="91440" bIns="45720" rtlCol="0" anchor="b" anchorCtr="0">
            <a:normAutofit/>
          </a:bodyPr>
          <a:lstStyle/>
          <a:p>
            <a:r>
              <a:rPr lang="en-US"/>
              <a:t>Click to edit Master title style</a:t>
            </a:r>
          </a:p>
        </p:txBody>
      </p:sp>
    </p:spTree>
    <p:extLst>
      <p:ext uri="{BB962C8B-B14F-4D97-AF65-F5344CB8AC3E}">
        <p14:creationId xmlns:p14="http://schemas.microsoft.com/office/powerpoint/2010/main" val="2588644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50165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p>
        </p:txBody>
      </p:sp>
      <p:sp>
        <p:nvSpPr>
          <p:cNvPr id="7" name="Rectangle 9"/>
          <p:cNvSpPr>
            <a:spLocks noGrp="1" noChangeArrowheads="1"/>
          </p:cNvSpPr>
          <p:nvPr>
            <p:ph type="ftr" sz="quarter" idx="11"/>
          </p:nvPr>
        </p:nvSpPr>
        <p:spPr>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ln/>
        </p:spPr>
        <p:txBody>
          <a:bodyPr/>
          <a:lstStyle>
            <a:lvl1pPr>
              <a:defRPr/>
            </a:lvl1pPr>
          </a:lstStyle>
          <a:p>
            <a:pPr>
              <a:defRPr/>
            </a:pPr>
            <a:fld id="{F1AAEDC7-DC6D-4B62-832E-F540DDF59F56}" type="slidenum">
              <a:rPr lang="en-US" altLang="en-US"/>
              <a:pPr>
                <a:defRPr/>
              </a:pPr>
              <a:t>‹#›</a:t>
            </a:fld>
            <a:endParaRPr lang="en-US" altLang="en-US"/>
          </a:p>
        </p:txBody>
      </p:sp>
    </p:spTree>
    <p:extLst>
      <p:ext uri="{BB962C8B-B14F-4D97-AF65-F5344CB8AC3E}">
        <p14:creationId xmlns:p14="http://schemas.microsoft.com/office/powerpoint/2010/main" val="312817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default">
    <p:spTree>
      <p:nvGrpSpPr>
        <p:cNvPr id="1" name=""/>
        <p:cNvGrpSpPr/>
        <p:nvPr/>
      </p:nvGrpSpPr>
      <p:grpSpPr>
        <a:xfrm>
          <a:off x="0" y="0"/>
          <a:ext cx="0" cy="0"/>
          <a:chOff x="0" y="0"/>
          <a:chExt cx="0" cy="0"/>
        </a:xfrm>
      </p:grpSpPr>
      <p:sp>
        <p:nvSpPr>
          <p:cNvPr id="3" name="BlueLine"/>
          <p:cNvSpPr>
            <a:spLocks noChangeShapeType="1"/>
          </p:cNvSpPr>
          <p:nvPr userDrawn="1"/>
        </p:nvSpPr>
        <p:spPr bwMode="white">
          <a:xfrm>
            <a:off x="599017" y="549275"/>
            <a:ext cx="11216216" cy="0"/>
          </a:xfrm>
          <a:prstGeom prst="line">
            <a:avLst/>
          </a:prstGeom>
          <a:noFill/>
          <a:ln w="12700">
            <a:solidFill>
              <a:schemeClr val="tx1"/>
            </a:solidFill>
            <a:round/>
            <a:headEnd type="none" w="sm" len="sm"/>
            <a:tailEnd type="none" w="sm" len="sm"/>
          </a:ln>
          <a:effectLst/>
        </p:spPr>
        <p:txBody>
          <a:bodyPr wrap="none" anchor="ctr"/>
          <a:lstStyle/>
          <a:p>
            <a:pPr algn="ctr">
              <a:lnSpc>
                <a:spcPct val="95000"/>
              </a:lnSpc>
              <a:buClr>
                <a:schemeClr val="bg1"/>
              </a:buClr>
              <a:defRPr/>
            </a:pPr>
            <a:endParaRPr lang="de-DE" sz="1800">
              <a:latin typeface="Calibri" pitchFamily="34" charset="0"/>
              <a:cs typeface="+mn-cs"/>
            </a:endParaRPr>
          </a:p>
        </p:txBody>
      </p:sp>
      <p:pic>
        <p:nvPicPr>
          <p:cNvPr id="4" name="Picture 6" descr="12BB.jpg"/>
          <p:cNvPicPr>
            <a:picLocks noChangeAspect="1"/>
          </p:cNvPicPr>
          <p:nvPr userDrawn="1"/>
        </p:nvPicPr>
        <p:blipFill>
          <a:blip r:embed="rId2" cstate="print"/>
          <a:srcRect/>
          <a:stretch>
            <a:fillRect/>
          </a:stretch>
        </p:blipFill>
        <p:spPr bwMode="auto">
          <a:xfrm>
            <a:off x="10617201" y="6234114"/>
            <a:ext cx="632884" cy="473075"/>
          </a:xfrm>
          <a:prstGeom prst="rect">
            <a:avLst/>
          </a:prstGeom>
          <a:noFill/>
          <a:ln w="9525">
            <a:noFill/>
            <a:miter lim="800000"/>
            <a:headEnd/>
            <a:tailEnd/>
          </a:ln>
        </p:spPr>
      </p:pic>
      <p:sp>
        <p:nvSpPr>
          <p:cNvPr id="5" name="Titel 1"/>
          <p:cNvSpPr>
            <a:spLocks noGrp="1"/>
          </p:cNvSpPr>
          <p:nvPr>
            <p:ph type="title"/>
          </p:nvPr>
        </p:nvSpPr>
        <p:spPr>
          <a:xfrm>
            <a:off x="615951" y="152401"/>
            <a:ext cx="10310283" cy="347663"/>
          </a:xfrm>
        </p:spPr>
        <p:txBody>
          <a:bodyPr/>
          <a:lstStyle>
            <a:lvl1pPr>
              <a:defRPr>
                <a:latin typeface="Calibri" pitchFamily="34" charset="0"/>
                <a:cs typeface="Calibri" pitchFamily="34" charset="0"/>
              </a:defRPr>
            </a:lvl1pPr>
          </a:lstStyle>
          <a:p>
            <a:r>
              <a:rPr lang="de-DE"/>
              <a:t>Titelmasterformat durch Klicken bearbeiten</a:t>
            </a:r>
          </a:p>
        </p:txBody>
      </p:sp>
      <p:sp>
        <p:nvSpPr>
          <p:cNvPr id="6" name="SlideNumber"/>
          <p:cNvSpPr>
            <a:spLocks noGrp="1" noChangeArrowheads="1"/>
          </p:cNvSpPr>
          <p:nvPr>
            <p:ph type="sldNum" sz="quarter" idx="10"/>
          </p:nvPr>
        </p:nvSpPr>
        <p:spPr/>
        <p:txBody>
          <a:bodyPr/>
          <a:lstStyle>
            <a:lvl1pPr>
              <a:defRPr/>
            </a:lvl1pPr>
          </a:lstStyle>
          <a:p>
            <a:pPr>
              <a:defRPr/>
            </a:pPr>
            <a:fld id="{DC204B12-0236-4021-B760-CAD9A0537309}" type="slidenum">
              <a:rPr lang="en-GB"/>
              <a:pPr>
                <a:defRPr/>
              </a:pPr>
              <a:t>‹#›</a:t>
            </a:fld>
            <a:endParaRPr lang="en-GB"/>
          </a:p>
        </p:txBody>
      </p:sp>
    </p:spTree>
    <p:extLst>
      <p:ext uri="{BB962C8B-B14F-4D97-AF65-F5344CB8AC3E}">
        <p14:creationId xmlns:p14="http://schemas.microsoft.com/office/powerpoint/2010/main" val="263552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15/11/2023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6630345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3380027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4064077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4045631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0C6CEF-3F30-5644-AEEC-4228C0B92182}" type="slidenum">
              <a:rPr lang="en-US" smtClean="0"/>
              <a:t>‹#›</a:t>
            </a:fld>
            <a:endParaRPr lang="en-US"/>
          </a:p>
        </p:txBody>
      </p:sp>
      <p:sp>
        <p:nvSpPr>
          <p:cNvPr id="6" name="Flowchart: Merge 5">
            <a:extLst>
              <a:ext uri="{FF2B5EF4-FFF2-40B4-BE49-F238E27FC236}">
                <a16:creationId xmlns:a16="http://schemas.microsoft.com/office/drawing/2014/main" id="{5F1879A5-F92D-43B3-BF87-BA635E49EC84}"/>
              </a:ext>
            </a:extLst>
          </p:cNvPr>
          <p:cNvSpPr/>
          <p:nvPr userDrawn="1"/>
        </p:nvSpPr>
        <p:spPr>
          <a:xfrm rot="5400000">
            <a:off x="1926654" y="382631"/>
            <a:ext cx="365125" cy="486833"/>
          </a:xfrm>
          <a:prstGeom prst="flowChartMer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sz="1800"/>
          </a:p>
        </p:txBody>
      </p:sp>
    </p:spTree>
    <p:extLst>
      <p:ext uri="{BB962C8B-B14F-4D97-AF65-F5344CB8AC3E}">
        <p14:creationId xmlns:p14="http://schemas.microsoft.com/office/powerpoint/2010/main" val="385568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2671151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3256498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0C6CEF-3F30-5644-AEEC-4228C0B92182}" type="slidenum">
              <a:rPr lang="en-US" smtClean="0"/>
              <a:t>‹#›</a:t>
            </a:fld>
            <a:endParaRPr lang="en-US"/>
          </a:p>
        </p:txBody>
      </p:sp>
    </p:spTree>
    <p:extLst>
      <p:ext uri="{BB962C8B-B14F-4D97-AF65-F5344CB8AC3E}">
        <p14:creationId xmlns:p14="http://schemas.microsoft.com/office/powerpoint/2010/main" val="1832994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15/11/2023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Graphic 6">
            <a:extLst>
              <a:ext uri="{FF2B5EF4-FFF2-40B4-BE49-F238E27FC236}">
                <a16:creationId xmlns:a16="http://schemas.microsoft.com/office/drawing/2014/main" id="{7BC3D28B-16E6-462D-96F5-CF09CE09278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5751" y="78454"/>
            <a:ext cx="1173611" cy="836441"/>
          </a:xfrm>
          <a:prstGeom prst="rect">
            <a:avLst/>
          </a:prstGeom>
        </p:spPr>
      </p:pic>
      <p:pic>
        <p:nvPicPr>
          <p:cNvPr id="8" name="Picture 12">
            <a:extLst>
              <a:ext uri="{FF2B5EF4-FFF2-40B4-BE49-F238E27FC236}">
                <a16:creationId xmlns:a16="http://schemas.microsoft.com/office/drawing/2014/main" id="{3E8D3DE0-F69C-4BA3-8986-F2F9A7FEDCE1}"/>
              </a:ext>
            </a:extLst>
          </p:cNvPr>
          <p:cNvPicPr>
            <a:picLocks noChangeAspect="1"/>
          </p:cNvPicPr>
          <p:nvPr userDrawn="1"/>
        </p:nvPicPr>
        <p:blipFill>
          <a:blip r:embed="rId19"/>
          <a:stretch>
            <a:fillRect/>
          </a:stretch>
        </p:blipFill>
        <p:spPr>
          <a:xfrm>
            <a:off x="10997432" y="5944862"/>
            <a:ext cx="889193" cy="666895"/>
          </a:xfrm>
          <a:prstGeom prst="rect">
            <a:avLst/>
          </a:prstGeom>
        </p:spPr>
      </p:pic>
      <p:sp>
        <p:nvSpPr>
          <p:cNvPr id="10" name="TextBox 9">
            <a:extLst>
              <a:ext uri="{FF2B5EF4-FFF2-40B4-BE49-F238E27FC236}">
                <a16:creationId xmlns:a16="http://schemas.microsoft.com/office/drawing/2014/main" id="{68F5C129-7494-47C0-CE0F-86C41E3E7E6F}"/>
              </a:ext>
            </a:extLst>
          </p:cNvPr>
          <p:cNvSpPr txBox="1"/>
          <p:nvPr userDrawn="1">
            <p:extLst>
              <p:ext uri="{1162E1C5-73C7-4A58-AE30-91384D911F3F}">
                <p184:classification xmlns:p184="http://schemas.microsoft.com/office/powerpoint/2018/4/main" val="ftr"/>
              </p:ext>
            </p:extLst>
          </p:nvPr>
        </p:nvSpPr>
        <p:spPr>
          <a:xfrm>
            <a:off x="63500" y="6657340"/>
            <a:ext cx="6127750" cy="137160"/>
          </a:xfrm>
          <a:prstGeom prst="rect">
            <a:avLst/>
          </a:prstGeom>
        </p:spPr>
        <p:txBody>
          <a:bodyPr horzOverflow="overflow" lIns="0" tIns="0" rIns="0" bIns="0">
            <a:spAutoFit/>
          </a:bodyPr>
          <a:lstStyle/>
          <a:p>
            <a:pPr algn="l"/>
            <a:r>
              <a:rPr lang="en-US" sz="900">
                <a:solidFill>
                  <a:srgbClr val="000000"/>
                </a:solidFill>
                <a:latin typeface="Calibri" panose="020F0502020204030204" pitchFamily="34" charset="0"/>
                <a:cs typeface="Calibri" panose="020F0502020204030204" pitchFamily="34" charset="0"/>
              </a:rPr>
              <a:t>INTERNAL. This information is accessible to ADB Management and staff. It may be shared outside ADB with appropriate permission.</a:t>
            </a:r>
          </a:p>
        </p:txBody>
      </p:sp>
    </p:spTree>
    <p:extLst>
      <p:ext uri="{BB962C8B-B14F-4D97-AF65-F5344CB8AC3E}">
        <p14:creationId xmlns:p14="http://schemas.microsoft.com/office/powerpoint/2010/main" val="284716475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61" r:id="rId12"/>
    <p:sldLayoutId id="2147483664" r:id="rId13"/>
    <p:sldLayoutId id="2147483687" r:id="rId14"/>
    <p:sldLayoutId id="2147483688"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5.jpeg"/><Relationship Id="rId2" Type="http://schemas.openxmlformats.org/officeDocument/2006/relationships/image" Target="../media/image11.png"/><Relationship Id="rId1" Type="http://schemas.openxmlformats.org/officeDocument/2006/relationships/slideLayout" Target="../slideLayouts/slideLayout15.xml"/><Relationship Id="rId6" Type="http://schemas.openxmlformats.org/officeDocument/2006/relationships/hyperlink" Target="https://www.insurancejournal.com/news/international/2015/07/02/373959.htm" TargetMode="Externa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2">
            <a:extLst>
              <a:ext uri="{FF2B5EF4-FFF2-40B4-BE49-F238E27FC236}">
                <a16:creationId xmlns:a16="http://schemas.microsoft.com/office/drawing/2014/main" id="{A3964706-0C58-4567-BF66-CA88E3189DB2}"/>
              </a:ext>
            </a:extLst>
          </p:cNvPr>
          <p:cNvPicPr>
            <a:picLocks noChangeAspect="1"/>
          </p:cNvPicPr>
          <p:nvPr/>
        </p:nvPicPr>
        <p:blipFill>
          <a:blip r:embed="rId3"/>
          <a:stretch>
            <a:fillRect/>
          </a:stretch>
        </p:blipFill>
        <p:spPr>
          <a:xfrm>
            <a:off x="130139" y="56774"/>
            <a:ext cx="1122065" cy="1122065"/>
          </a:xfrm>
          <a:prstGeom prst="rect">
            <a:avLst/>
          </a:prstGeom>
        </p:spPr>
      </p:pic>
      <p:sp>
        <p:nvSpPr>
          <p:cNvPr id="5" name="Rectangle 4">
            <a:extLst>
              <a:ext uri="{FF2B5EF4-FFF2-40B4-BE49-F238E27FC236}">
                <a16:creationId xmlns:a16="http://schemas.microsoft.com/office/drawing/2014/main" id="{A1776AF8-1124-449B-9CDA-0CA20968DCE3}"/>
              </a:ext>
            </a:extLst>
          </p:cNvPr>
          <p:cNvSpPr/>
          <p:nvPr/>
        </p:nvSpPr>
        <p:spPr>
          <a:xfrm>
            <a:off x="1530849" y="3017422"/>
            <a:ext cx="6770671" cy="3046988"/>
          </a:xfrm>
          <a:prstGeom prst="rect">
            <a:avLst/>
          </a:prstGeom>
        </p:spPr>
        <p:txBody>
          <a:bodyPr wrap="square">
            <a:spAutoFit/>
          </a:bodyPr>
          <a:lstStyle/>
          <a:p>
            <a:r>
              <a:rPr lang="it-IT" sz="2400" dirty="0">
                <a:solidFill>
                  <a:schemeClr val="tx1"/>
                </a:solidFill>
                <a:cs typeface="Arial" panose="020B0604020202020204" pitchFamily="34" charset="0"/>
              </a:rPr>
              <a:t>4 December 2023</a:t>
            </a:r>
          </a:p>
          <a:p>
            <a:endParaRPr lang="it-IT" sz="2400" dirty="0">
              <a:solidFill>
                <a:schemeClr val="tx1"/>
              </a:solidFill>
              <a:cs typeface="Arial" panose="020B0604020202020204" pitchFamily="34" charset="0"/>
            </a:endParaRPr>
          </a:p>
          <a:p>
            <a:r>
              <a:rPr lang="it-IT" sz="2400" b="1" dirty="0">
                <a:solidFill>
                  <a:schemeClr val="tx1"/>
                </a:solidFill>
                <a:cs typeface="Arial" panose="020B0604020202020204" pitchFamily="34" charset="0"/>
              </a:rPr>
              <a:t>Accademia delle Scienze dell’Istituto di Bologna</a:t>
            </a:r>
          </a:p>
          <a:p>
            <a:endParaRPr lang="en-US" sz="2400" b="1" dirty="0">
              <a:solidFill>
                <a:schemeClr val="tx1"/>
              </a:solidFill>
              <a:cs typeface="Arial" panose="020B0604020202020204" pitchFamily="34" charset="0"/>
            </a:endParaRPr>
          </a:p>
          <a:p>
            <a:r>
              <a:rPr lang="en-US" sz="2400" b="1" dirty="0">
                <a:solidFill>
                  <a:schemeClr val="tx1"/>
                </a:solidFill>
                <a:cs typeface="Arial" panose="020B0604020202020204" pitchFamily="34" charset="0"/>
              </a:rPr>
              <a:t>Sungsup Ra</a:t>
            </a:r>
            <a:br>
              <a:rPr lang="en-US" sz="2400" dirty="0">
                <a:solidFill>
                  <a:schemeClr val="tx1"/>
                </a:solidFill>
                <a:cs typeface="Arial" panose="020B0604020202020204" pitchFamily="34" charset="0"/>
              </a:rPr>
            </a:br>
            <a:r>
              <a:rPr lang="en-US" sz="2400" dirty="0">
                <a:solidFill>
                  <a:schemeClr val="tx1"/>
                </a:solidFill>
                <a:cs typeface="Arial" panose="020B0604020202020204" pitchFamily="34" charset="0"/>
              </a:rPr>
              <a:t>Deput</a:t>
            </a:r>
            <a:r>
              <a:rPr lang="en-US" sz="2400" dirty="0">
                <a:cs typeface="Arial" panose="020B0604020202020204" pitchFamily="34" charset="0"/>
              </a:rPr>
              <a:t>y Group  Chief and Deputy Director General Sectors Group</a:t>
            </a:r>
            <a:endParaRPr lang="en-US" sz="2400" dirty="0">
              <a:solidFill>
                <a:schemeClr val="tx1"/>
              </a:solidFill>
              <a:cs typeface="Arial" panose="020B0604020202020204" pitchFamily="34" charset="0"/>
            </a:endParaRPr>
          </a:p>
          <a:p>
            <a:r>
              <a:rPr lang="en-US" sz="2400" dirty="0"/>
              <a:t>Asian Development Bank</a:t>
            </a:r>
          </a:p>
        </p:txBody>
      </p:sp>
      <p:pic>
        <p:nvPicPr>
          <p:cNvPr id="2" name="Graphic 1">
            <a:extLst>
              <a:ext uri="{FF2B5EF4-FFF2-40B4-BE49-F238E27FC236}">
                <a16:creationId xmlns:a16="http://schemas.microsoft.com/office/drawing/2014/main" id="{ABCA4488-F779-4E6E-9E24-B3E6931BE888}"/>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0222" r="55633" b="17018"/>
          <a:stretch/>
        </p:blipFill>
        <p:spPr>
          <a:xfrm>
            <a:off x="7921132" y="0"/>
            <a:ext cx="4181825" cy="6858000"/>
          </a:xfrm>
          <a:prstGeom prst="rect">
            <a:avLst/>
          </a:prstGeom>
        </p:spPr>
      </p:pic>
      <p:sp>
        <p:nvSpPr>
          <p:cNvPr id="4" name="TextBox 3">
            <a:extLst>
              <a:ext uri="{FF2B5EF4-FFF2-40B4-BE49-F238E27FC236}">
                <a16:creationId xmlns:a16="http://schemas.microsoft.com/office/drawing/2014/main" id="{3BB822D6-1DCA-4A29-A341-D6C2CDB234D0}"/>
              </a:ext>
            </a:extLst>
          </p:cNvPr>
          <p:cNvSpPr txBox="1"/>
          <p:nvPr/>
        </p:nvSpPr>
        <p:spPr>
          <a:xfrm>
            <a:off x="10726220" y="5599416"/>
            <a:ext cx="1376737" cy="1258584"/>
          </a:xfrm>
          <a:prstGeom prst="rect">
            <a:avLst/>
          </a:prstGeom>
          <a:solidFill>
            <a:schemeClr val="bg1"/>
          </a:solidFill>
        </p:spPr>
        <p:txBody>
          <a:bodyPr wrap="square" rtlCol="0">
            <a:spAutoFit/>
          </a:bodyPr>
          <a:lstStyle/>
          <a:p>
            <a:endParaRPr lang="en-US"/>
          </a:p>
        </p:txBody>
      </p:sp>
      <p:sp>
        <p:nvSpPr>
          <p:cNvPr id="7" name="TextBox 6">
            <a:extLst>
              <a:ext uri="{FF2B5EF4-FFF2-40B4-BE49-F238E27FC236}">
                <a16:creationId xmlns:a16="http://schemas.microsoft.com/office/drawing/2014/main" id="{2BAF1FD6-401A-4F6B-B96D-353F91713D1F}"/>
              </a:ext>
            </a:extLst>
          </p:cNvPr>
          <p:cNvSpPr txBox="1"/>
          <p:nvPr/>
        </p:nvSpPr>
        <p:spPr>
          <a:xfrm>
            <a:off x="996594" y="1401588"/>
            <a:ext cx="10417994" cy="1077218"/>
          </a:xfrm>
          <a:prstGeom prst="rect">
            <a:avLst/>
          </a:prstGeom>
          <a:noFill/>
        </p:spPr>
        <p:txBody>
          <a:bodyPr wrap="square" rtlCol="0">
            <a:spAutoFit/>
          </a:bodyPr>
          <a:lstStyle/>
          <a:p>
            <a:pPr lvl="0"/>
            <a:r>
              <a:rPr lang="en-US" sz="3600" b="1" dirty="0">
                <a:solidFill>
                  <a:prstClr val="black"/>
                </a:solidFill>
                <a:latin typeface="Arial" panose="020B0604020202020204" pitchFamily="34" charset="0"/>
                <a:cs typeface="Arial" panose="020B0604020202020204" pitchFamily="34" charset="0"/>
              </a:rPr>
              <a:t>Empowering A Learning Society:</a:t>
            </a:r>
          </a:p>
          <a:p>
            <a:pPr lvl="0"/>
            <a:r>
              <a:rPr lang="en-US" sz="2800" b="1" dirty="0">
                <a:solidFill>
                  <a:prstClr val="black"/>
                </a:solidFill>
                <a:latin typeface="Arial" panose="020B0604020202020204" pitchFamily="34" charset="0"/>
                <a:cs typeface="Arial" panose="020B0604020202020204" pitchFamily="34" charset="0"/>
              </a:rPr>
              <a:t>Re-imagine learning systems for  21centuary learners</a:t>
            </a:r>
            <a:endParaRPr lang="en-US" altLang="ko-KR" sz="28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39284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039283-84C5-44FA-B5AF-2AB8E9756AD0}"/>
              </a:ext>
            </a:extLst>
          </p:cNvPr>
          <p:cNvSpPr>
            <a:spLocks noGrp="1"/>
          </p:cNvSpPr>
          <p:nvPr>
            <p:ph type="sldNum" sz="quarter" idx="12"/>
          </p:nvPr>
        </p:nvSpPr>
        <p:spPr/>
        <p:txBody>
          <a:bodyPr/>
          <a:lstStyle/>
          <a:p>
            <a:fld id="{7D0C6CEF-3F30-5644-AEEC-4228C0B92182}" type="slidenum">
              <a:rPr lang="en-US" smtClean="0"/>
              <a:t>10</a:t>
            </a:fld>
            <a:endParaRPr lang="en-US"/>
          </a:p>
        </p:txBody>
      </p:sp>
      <p:pic>
        <p:nvPicPr>
          <p:cNvPr id="3" name="Picture 2">
            <a:extLst>
              <a:ext uri="{FF2B5EF4-FFF2-40B4-BE49-F238E27FC236}">
                <a16:creationId xmlns:a16="http://schemas.microsoft.com/office/drawing/2014/main" id="{68D40E2F-0697-4BC6-AF34-E82D8C979C60}"/>
              </a:ext>
            </a:extLst>
          </p:cNvPr>
          <p:cNvPicPr>
            <a:picLocks noChangeAspect="1"/>
          </p:cNvPicPr>
          <p:nvPr/>
        </p:nvPicPr>
        <p:blipFill>
          <a:blip r:embed="rId2"/>
          <a:stretch>
            <a:fillRect/>
          </a:stretch>
        </p:blipFill>
        <p:spPr>
          <a:xfrm>
            <a:off x="1552164" y="0"/>
            <a:ext cx="9087671" cy="6858000"/>
          </a:xfrm>
          <a:prstGeom prst="rect">
            <a:avLst/>
          </a:prstGeom>
        </p:spPr>
      </p:pic>
    </p:spTree>
    <p:extLst>
      <p:ext uri="{BB962C8B-B14F-4D97-AF65-F5344CB8AC3E}">
        <p14:creationId xmlns:p14="http://schemas.microsoft.com/office/powerpoint/2010/main" val="2815001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0BE2DB-AFEC-474E-84D5-822BF60536EC}"/>
              </a:ext>
            </a:extLst>
          </p:cNvPr>
          <p:cNvSpPr>
            <a:spLocks noGrp="1"/>
          </p:cNvSpPr>
          <p:nvPr>
            <p:ph type="sldNum" sz="quarter" idx="12"/>
          </p:nvPr>
        </p:nvSpPr>
        <p:spPr/>
        <p:txBody>
          <a:bodyPr/>
          <a:lstStyle/>
          <a:p>
            <a:fld id="{7D0C6CEF-3F30-5644-AEEC-4228C0B92182}" type="slidenum">
              <a:rPr lang="en-US" smtClean="0"/>
              <a:t>11</a:t>
            </a:fld>
            <a:endParaRPr lang="en-US"/>
          </a:p>
        </p:txBody>
      </p:sp>
      <p:pic>
        <p:nvPicPr>
          <p:cNvPr id="3" name="Picture 2">
            <a:extLst>
              <a:ext uri="{FF2B5EF4-FFF2-40B4-BE49-F238E27FC236}">
                <a16:creationId xmlns:a16="http://schemas.microsoft.com/office/drawing/2014/main" id="{20753D5E-1370-4992-AC26-A9EA18287379}"/>
              </a:ext>
            </a:extLst>
          </p:cNvPr>
          <p:cNvPicPr>
            <a:picLocks noChangeAspect="1"/>
          </p:cNvPicPr>
          <p:nvPr/>
        </p:nvPicPr>
        <p:blipFill>
          <a:blip r:embed="rId2"/>
          <a:stretch>
            <a:fillRect/>
          </a:stretch>
        </p:blipFill>
        <p:spPr>
          <a:xfrm>
            <a:off x="1375757" y="0"/>
            <a:ext cx="9440485" cy="6858000"/>
          </a:xfrm>
          <a:prstGeom prst="rect">
            <a:avLst/>
          </a:prstGeom>
        </p:spPr>
      </p:pic>
    </p:spTree>
    <p:extLst>
      <p:ext uri="{BB962C8B-B14F-4D97-AF65-F5344CB8AC3E}">
        <p14:creationId xmlns:p14="http://schemas.microsoft.com/office/powerpoint/2010/main" val="35027134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Double Wave 18">
            <a:extLst>
              <a:ext uri="{FF2B5EF4-FFF2-40B4-BE49-F238E27FC236}">
                <a16:creationId xmlns:a16="http://schemas.microsoft.com/office/drawing/2014/main" id="{09F248DE-BBB1-4F80-8936-0D806911DE2B}"/>
              </a:ext>
            </a:extLst>
          </p:cNvPr>
          <p:cNvSpPr/>
          <p:nvPr/>
        </p:nvSpPr>
        <p:spPr>
          <a:xfrm>
            <a:off x="772886" y="340586"/>
            <a:ext cx="7728857" cy="1597071"/>
          </a:xfrm>
          <a:prstGeom prst="doubleWav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EE37C-ABB3-439A-A26A-3BF3A679CF53}"/>
              </a:ext>
            </a:extLst>
          </p:cNvPr>
          <p:cNvSpPr>
            <a:spLocks noGrp="1"/>
          </p:cNvSpPr>
          <p:nvPr>
            <p:ph type="title"/>
          </p:nvPr>
        </p:nvSpPr>
        <p:spPr>
          <a:xfrm>
            <a:off x="1038373" y="406247"/>
            <a:ext cx="10306520" cy="1325563"/>
          </a:xfrm>
        </p:spPr>
        <p:txBody>
          <a:bodyPr>
            <a:normAutofit/>
          </a:bodyPr>
          <a:lstStyle/>
          <a:p>
            <a:r>
              <a:rPr lang="en-US" altLang="ko-KR" sz="4000" b="1" dirty="0">
                <a:solidFill>
                  <a:srgbClr val="FF0000"/>
                </a:solidFill>
                <a:latin typeface="Arial" panose="020B0604020202020204" pitchFamily="34" charset="0"/>
                <a:cs typeface="Arial" panose="020B0604020202020204" pitchFamily="34" charset="0"/>
              </a:rPr>
              <a:t>Self </a:t>
            </a:r>
            <a:endParaRPr lang="ko-KR" altLang="en-US" sz="4000" b="1" dirty="0">
              <a:solidFill>
                <a:srgbClr val="FF0000"/>
              </a:solidFill>
              <a:latin typeface="Arial" panose="020B0604020202020204" pitchFamily="34" charset="0"/>
              <a:cs typeface="Arial" panose="020B0604020202020204" pitchFamily="34" charset="0"/>
            </a:endParaRPr>
          </a:p>
        </p:txBody>
      </p:sp>
      <p:sp>
        <p:nvSpPr>
          <p:cNvPr id="17" name="Content Placeholder 2">
            <a:extLst>
              <a:ext uri="{FF2B5EF4-FFF2-40B4-BE49-F238E27FC236}">
                <a16:creationId xmlns:a16="http://schemas.microsoft.com/office/drawing/2014/main" id="{A0D943C1-DBDA-41E1-944A-4090E05C59BF}"/>
              </a:ext>
            </a:extLst>
          </p:cNvPr>
          <p:cNvSpPr txBox="1">
            <a:spLocks/>
          </p:cNvSpPr>
          <p:nvPr/>
        </p:nvSpPr>
        <p:spPr>
          <a:xfrm>
            <a:off x="772886" y="2003318"/>
            <a:ext cx="5586350" cy="4418282"/>
          </a:xfrm>
          <a:prstGeom prst="rect">
            <a:avLst/>
          </a:prstGeom>
        </p:spPr>
        <p:txBody>
          <a:bodyPr vert="horz" lIns="91440" tIns="45720" rIns="91440" bIns="45720" rtlCol="0">
            <a:normAutofit/>
          </a:bodyPr>
          <a:lst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ko-KR" b="1" dirty="0">
              <a:latin typeface="Arial" panose="020B0604020202020204" pitchFamily="34" charset="0"/>
              <a:cs typeface="Arial" panose="020B0604020202020204" pitchFamily="34" charset="0"/>
            </a:endParaRPr>
          </a:p>
          <a:p>
            <a:r>
              <a:rPr lang="en-US" altLang="ko-KR" b="1" dirty="0">
                <a:latin typeface="Arial" panose="020B0604020202020204" pitchFamily="34" charset="0"/>
                <a:cs typeface="Arial" panose="020B0604020202020204" pitchFamily="34" charset="0"/>
              </a:rPr>
              <a:t>Value/Purpose</a:t>
            </a:r>
          </a:p>
          <a:p>
            <a:r>
              <a:rPr lang="en-US" altLang="ko-KR" b="1" dirty="0">
                <a:latin typeface="Arial" panose="020B0604020202020204" pitchFamily="34" charset="0"/>
                <a:cs typeface="Arial" panose="020B0604020202020204" pitchFamily="34" charset="0"/>
              </a:rPr>
              <a:t>Emotion/Safety</a:t>
            </a:r>
          </a:p>
          <a:p>
            <a:r>
              <a:rPr lang="en-US" altLang="ko-KR" b="1" dirty="0">
                <a:latin typeface="Arial" panose="020B0604020202020204" pitchFamily="34" charset="0"/>
                <a:cs typeface="Arial" panose="020B0604020202020204" pitchFamily="34" charset="0"/>
              </a:rPr>
              <a:t>Cultural socio-economic </a:t>
            </a:r>
          </a:p>
          <a:p>
            <a:r>
              <a:rPr lang="en-US" altLang="ko-KR" b="1" dirty="0">
                <a:latin typeface="Arial" panose="020B0604020202020204" pitchFamily="34" charset="0"/>
                <a:cs typeface="Arial" panose="020B0604020202020204" pitchFamily="34" charset="0"/>
              </a:rPr>
              <a:t>Lifestyle</a:t>
            </a:r>
          </a:p>
          <a:p>
            <a:r>
              <a:rPr lang="en-US" altLang="ko-KR" b="1" dirty="0">
                <a:latin typeface="Arial" panose="020B0604020202020204" pitchFamily="34" charset="0"/>
                <a:cs typeface="Arial" panose="020B0604020202020204" pitchFamily="34" charset="0"/>
              </a:rPr>
              <a:t>Self-actualization</a:t>
            </a:r>
            <a:r>
              <a:rPr lang="en-US" altLang="ko-KR" dirty="0">
                <a:latin typeface="Arial" panose="020B0604020202020204" pitchFamily="34" charset="0"/>
                <a:cs typeface="Arial" panose="020B0604020202020204" pitchFamily="34" charset="0"/>
              </a:rPr>
              <a:t> (massive individualization, nationalism)</a:t>
            </a:r>
            <a:endParaRPr lang="en-US" altLang="ko-KR" b="1" dirty="0">
              <a:latin typeface="Arial" panose="020B0604020202020204" pitchFamily="34" charset="0"/>
              <a:cs typeface="Arial" panose="020B0604020202020204" pitchFamily="34" charset="0"/>
            </a:endParaRPr>
          </a:p>
          <a:p>
            <a:endParaRPr lang="en-US" altLang="ko-KR" b="1" dirty="0">
              <a:latin typeface="Arial" panose="020B0604020202020204" pitchFamily="34" charset="0"/>
              <a:cs typeface="Arial" panose="020B0604020202020204" pitchFamily="34" charset="0"/>
            </a:endParaRPr>
          </a:p>
          <a:p>
            <a:pPr marL="0" indent="0">
              <a:buNone/>
            </a:pPr>
            <a:endParaRPr lang="en-US" altLang="ko-KR" dirty="0">
              <a:latin typeface="Arial" panose="020B0604020202020204" pitchFamily="34" charset="0"/>
              <a:cs typeface="Arial" panose="020B0604020202020204" pitchFamily="34" charset="0"/>
            </a:endParaRPr>
          </a:p>
          <a:p>
            <a:endParaRPr lang="en-US" altLang="ko-KR" b="1"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ko-KR" altLang="en-US" b="1"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4729004F-6D51-48CC-9389-D78233E78412}"/>
              </a:ext>
            </a:extLst>
          </p:cNvPr>
          <p:cNvPicPr>
            <a:picLocks noChangeAspect="1"/>
          </p:cNvPicPr>
          <p:nvPr/>
        </p:nvPicPr>
        <p:blipFill>
          <a:blip r:embed="rId2"/>
          <a:stretch>
            <a:fillRect/>
          </a:stretch>
        </p:blipFill>
        <p:spPr>
          <a:xfrm>
            <a:off x="6359236" y="2849319"/>
            <a:ext cx="5511664" cy="20710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01432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7F791-F586-459F-BF42-41CEC8D04BFB}"/>
              </a:ext>
            </a:extLst>
          </p:cNvPr>
          <p:cNvSpPr>
            <a:spLocks noGrp="1"/>
          </p:cNvSpPr>
          <p:nvPr>
            <p:ph type="title"/>
          </p:nvPr>
        </p:nvSpPr>
        <p:spPr>
          <a:xfrm>
            <a:off x="707571" y="4709372"/>
            <a:ext cx="4723411" cy="1556907"/>
          </a:xfrm>
        </p:spPr>
        <p:txBody>
          <a:bodyPr anchor="ctr">
            <a:normAutofit/>
          </a:bodyPr>
          <a:lstStyle/>
          <a:p>
            <a:r>
              <a:rPr lang="en-US" altLang="ko-KR" sz="4000" b="1" dirty="0">
                <a:solidFill>
                  <a:srgbClr val="FF0000"/>
                </a:solidFill>
                <a:latin typeface="Arial" panose="020B0604020202020204" pitchFamily="34" charset="0"/>
                <a:cs typeface="Arial" panose="020B0604020202020204" pitchFamily="34" charset="0"/>
              </a:rPr>
              <a:t>Self: Generation R</a:t>
            </a:r>
            <a:endParaRPr lang="ko-KR" alt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892C196-96DB-44A9-94D9-B9D5524C1B4A}"/>
              </a:ext>
            </a:extLst>
          </p:cNvPr>
          <p:cNvSpPr>
            <a:spLocks noGrp="1"/>
          </p:cNvSpPr>
          <p:nvPr>
            <p:ph idx="1"/>
          </p:nvPr>
        </p:nvSpPr>
        <p:spPr>
          <a:xfrm>
            <a:off x="5804977" y="5079869"/>
            <a:ext cx="5679452" cy="1413989"/>
          </a:xfrm>
        </p:spPr>
        <p:txBody>
          <a:bodyPr anchor="ctr">
            <a:normAutofit/>
          </a:bodyPr>
          <a:lstStyle/>
          <a:p>
            <a:r>
              <a:rPr lang="en-US" altLang="ko-KR" sz="2400" b="1" dirty="0">
                <a:latin typeface="Arial" panose="020B0604020202020204" pitchFamily="34" charset="0"/>
                <a:cs typeface="Arial" panose="020B0604020202020204" pitchFamily="34" charset="0"/>
              </a:rPr>
              <a:t>Fixed vs. Remote</a:t>
            </a:r>
          </a:p>
          <a:p>
            <a:r>
              <a:rPr lang="en-US" altLang="ko-KR" sz="2400" b="1" dirty="0">
                <a:latin typeface="Arial" panose="020B0604020202020204" pitchFamily="34" charset="0"/>
                <a:cs typeface="Arial" panose="020B0604020202020204" pitchFamily="34" charset="0"/>
              </a:rPr>
              <a:t>Work vs. Life </a:t>
            </a:r>
          </a:p>
          <a:p>
            <a:r>
              <a:rPr lang="en-US" altLang="ko-KR" sz="2400" b="1" dirty="0">
                <a:latin typeface="Arial" panose="020B0604020202020204" pitchFamily="34" charset="0"/>
                <a:cs typeface="Arial" panose="020B0604020202020204" pitchFamily="34" charset="0"/>
              </a:rPr>
              <a:t>Personal vs. Professional</a:t>
            </a:r>
          </a:p>
          <a:p>
            <a:endParaRPr lang="ko-KR" altLang="en-US" sz="1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886A394-5D7A-4840-ABA2-801FE984A4B1}"/>
              </a:ext>
            </a:extLst>
          </p:cNvPr>
          <p:cNvPicPr>
            <a:picLocks noChangeAspect="1"/>
          </p:cNvPicPr>
          <p:nvPr/>
        </p:nvPicPr>
        <p:blipFill rotWithShape="1">
          <a:blip r:embed="rId2"/>
          <a:srcRect t="18618" b="12306"/>
          <a:stretch/>
        </p:blipFill>
        <p:spPr>
          <a:xfrm>
            <a:off x="959205" y="364142"/>
            <a:ext cx="10369645" cy="386799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46153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114C01-09AE-46CE-9A58-214802DC0705}"/>
              </a:ext>
            </a:extLst>
          </p:cNvPr>
          <p:cNvSpPr txBox="1"/>
          <p:nvPr/>
        </p:nvSpPr>
        <p:spPr>
          <a:xfrm>
            <a:off x="1267343" y="2039951"/>
            <a:ext cx="10289894" cy="4524315"/>
          </a:xfrm>
          <a:prstGeom prst="rect">
            <a:avLst/>
          </a:prstGeom>
          <a:noFill/>
        </p:spPr>
        <p:txBody>
          <a:bodyPr wrap="square">
            <a:spAutoFit/>
          </a:bodyPr>
          <a:lstStyle/>
          <a:p>
            <a:pPr marL="685800" indent="-685800">
              <a:buFont typeface="Arial" panose="020B0604020202020204" pitchFamily="34" charset="0"/>
              <a:buChar char="•"/>
            </a:pPr>
            <a:r>
              <a:rPr lang="en-US" altLang="ko-KR" sz="2400" b="1" spc="-100" dirty="0">
                <a:solidFill>
                  <a:srgbClr val="0070C0"/>
                </a:solidFill>
                <a:latin typeface="Arial"/>
                <a:ea typeface="Tahoma" panose="020B0604030504040204" pitchFamily="34" charset="0"/>
                <a:cs typeface="Tahoma" panose="020B0604030504040204" pitchFamily="34" charset="0"/>
              </a:rPr>
              <a:t>Prepare for a life of leisure / non-labor</a:t>
            </a:r>
          </a:p>
          <a:p>
            <a:pPr marL="685800" indent="-685800">
              <a:buFont typeface="Arial" panose="020B0604020202020204" pitchFamily="34" charset="0"/>
              <a:buChar char="•"/>
            </a:pPr>
            <a:endParaRPr lang="en-US" altLang="ko-KR" sz="2400" b="1" spc="-100" dirty="0">
              <a:solidFill>
                <a:srgbClr val="0070C0"/>
              </a:solidFill>
              <a:latin typeface="Arial"/>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altLang="ko-KR" sz="2400" b="1" spc="-100" dirty="0">
                <a:solidFill>
                  <a:srgbClr val="0070C0"/>
                </a:solidFill>
                <a:latin typeface="Arial"/>
                <a:ea typeface="Tahoma" panose="020B0604030504040204" pitchFamily="34" charset="0"/>
                <a:cs typeface="Tahoma" panose="020B0604030504040204" pitchFamily="34" charset="0"/>
              </a:rPr>
              <a:t>Non labor or leisure time per day = 24- 3 = 21 hours </a:t>
            </a:r>
          </a:p>
          <a:p>
            <a:pPr marL="685800" indent="-685800">
              <a:buFont typeface="Arial" panose="020B0604020202020204" pitchFamily="34" charset="0"/>
              <a:buChar char="•"/>
            </a:pPr>
            <a:endParaRPr lang="en-US" altLang="ko-KR" sz="2400" b="1" spc="-100" dirty="0">
              <a:solidFill>
                <a:srgbClr val="0070C0"/>
              </a:solidFill>
              <a:latin typeface="Arial"/>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altLang="ko-KR" sz="2400" b="1" spc="-100" dirty="0">
                <a:solidFill>
                  <a:srgbClr val="0070C0"/>
                </a:solidFill>
                <a:latin typeface="Arial"/>
                <a:ea typeface="Tahoma" panose="020B0604030504040204" pitchFamily="34" charset="0"/>
                <a:cs typeface="Tahoma" panose="020B0604030504040204" pitchFamily="34" charset="0"/>
              </a:rPr>
              <a:t>Actual work years = retirement age (49.4)  – first job (31) = 18.4 years </a:t>
            </a:r>
          </a:p>
          <a:p>
            <a:pPr marL="685800" indent="-685800">
              <a:buFont typeface="Arial" panose="020B0604020202020204" pitchFamily="34" charset="0"/>
              <a:buChar char="•"/>
            </a:pPr>
            <a:endParaRPr lang="en-US" altLang="ko-KR" sz="2400" b="1" spc="-100" dirty="0">
              <a:solidFill>
                <a:srgbClr val="0070C0"/>
              </a:solidFill>
              <a:latin typeface="Arial"/>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altLang="ko-KR" sz="2400" b="1" spc="-100" dirty="0">
                <a:solidFill>
                  <a:srgbClr val="0070C0"/>
                </a:solidFill>
                <a:latin typeface="Arial"/>
                <a:ea typeface="Tahoma" panose="020B0604030504040204" pitchFamily="34" charset="0"/>
                <a:cs typeface="Tahoma" panose="020B0604030504040204" pitchFamily="34" charset="0"/>
              </a:rPr>
              <a:t>Desired work years = desired retirement age (73) – first job (31) = 42 years</a:t>
            </a:r>
          </a:p>
          <a:p>
            <a:pPr marL="685800" indent="-685800">
              <a:buFont typeface="Arial" panose="020B0604020202020204" pitchFamily="34" charset="0"/>
              <a:buChar char="•"/>
            </a:pPr>
            <a:endParaRPr lang="en-US" altLang="ko-KR" sz="2400" b="1" spc="-100" dirty="0">
              <a:solidFill>
                <a:srgbClr val="0070C0"/>
              </a:solidFill>
              <a:latin typeface="Arial"/>
              <a:ea typeface="Tahoma" panose="020B0604030504040204" pitchFamily="34" charset="0"/>
              <a:cs typeface="Tahoma" panose="020B0604030504040204" pitchFamily="34" charset="0"/>
            </a:endParaRPr>
          </a:p>
          <a:p>
            <a:pPr marL="685800" indent="-685800">
              <a:buFont typeface="Arial" panose="020B0604020202020204" pitchFamily="34" charset="0"/>
              <a:buChar char="•"/>
            </a:pPr>
            <a:r>
              <a:rPr lang="en-US" altLang="ko-KR" sz="2400" b="1" spc="-100" dirty="0">
                <a:solidFill>
                  <a:srgbClr val="0070C0"/>
                </a:solidFill>
                <a:latin typeface="Arial"/>
                <a:ea typeface="Tahoma" panose="020B0604030504040204" pitchFamily="34" charset="0"/>
                <a:cs typeface="Tahoma" panose="020B0604030504040204" pitchFamily="34" charset="0"/>
              </a:rPr>
              <a:t>Lifetime(100%)= school (25%)+ labor work (22%)+post retirement (53%</a:t>
            </a:r>
          </a:p>
          <a:p>
            <a:r>
              <a:rPr lang="en-US" altLang="ko-KR" sz="2400" b="1" spc="-100" dirty="0">
                <a:solidFill>
                  <a:srgbClr val="0070C0"/>
                </a:solidFill>
                <a:latin typeface="Arial"/>
                <a:ea typeface="Tahoma" panose="020B0604030504040204" pitchFamily="34" charset="0"/>
                <a:cs typeface="Tahoma" panose="020B0604030504040204" pitchFamily="34" charset="0"/>
              </a:rPr>
              <a:t>			 or  school (25%)+work (less than 10% of non-school)+non work</a:t>
            </a:r>
          </a:p>
          <a:p>
            <a:pPr marL="685800" indent="-685800">
              <a:buFont typeface="Arial" panose="020B0604020202020204" pitchFamily="34" charset="0"/>
              <a:buChar char="•"/>
            </a:pPr>
            <a:endParaRPr lang="en-US" altLang="ko-KR" sz="2400" b="1" spc="-100" dirty="0">
              <a:solidFill>
                <a:srgbClr val="0070C0"/>
              </a:solidFill>
              <a:latin typeface="Arial"/>
              <a:ea typeface="Tahoma" panose="020B0604030504040204" pitchFamily="34" charset="0"/>
              <a:cs typeface="Tahoma" panose="020B0604030504040204" pitchFamily="34" charset="0"/>
            </a:endParaRPr>
          </a:p>
        </p:txBody>
      </p:sp>
      <p:sp>
        <p:nvSpPr>
          <p:cNvPr id="2" name="TextBox 1">
            <a:extLst>
              <a:ext uri="{FF2B5EF4-FFF2-40B4-BE49-F238E27FC236}">
                <a16:creationId xmlns:a16="http://schemas.microsoft.com/office/drawing/2014/main" id="{5C848121-2AF7-4DF4-8A91-397787F662E2}"/>
              </a:ext>
            </a:extLst>
          </p:cNvPr>
          <p:cNvSpPr txBox="1"/>
          <p:nvPr/>
        </p:nvSpPr>
        <p:spPr>
          <a:xfrm>
            <a:off x="1332657" y="678159"/>
            <a:ext cx="10289894" cy="584775"/>
          </a:xfrm>
          <a:prstGeom prst="rect">
            <a:avLst/>
          </a:prstGeom>
          <a:noFill/>
        </p:spPr>
        <p:txBody>
          <a:bodyPr wrap="square" rtlCol="0">
            <a:spAutoFit/>
          </a:bodyPr>
          <a:lstStyle/>
          <a:p>
            <a:r>
              <a:rPr lang="en-US" altLang="ko-KR" sz="3200" b="1" dirty="0"/>
              <a:t>Life –cycle approach</a:t>
            </a:r>
            <a:endParaRPr lang="ko-KR" altLang="en-US" dirty="0"/>
          </a:p>
        </p:txBody>
      </p:sp>
    </p:spTree>
    <p:extLst>
      <p:ext uri="{BB962C8B-B14F-4D97-AF65-F5344CB8AC3E}">
        <p14:creationId xmlns:p14="http://schemas.microsoft.com/office/powerpoint/2010/main" val="2456497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Wave 6">
            <a:extLst>
              <a:ext uri="{FF2B5EF4-FFF2-40B4-BE49-F238E27FC236}">
                <a16:creationId xmlns:a16="http://schemas.microsoft.com/office/drawing/2014/main" id="{5ABE9256-564D-4060-AC07-F1585BD1F7EE}"/>
              </a:ext>
            </a:extLst>
          </p:cNvPr>
          <p:cNvSpPr/>
          <p:nvPr/>
        </p:nvSpPr>
        <p:spPr>
          <a:xfrm>
            <a:off x="447304" y="387504"/>
            <a:ext cx="4691743" cy="1597071"/>
          </a:xfrm>
          <a:prstGeom prst="doubleWav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373727-D415-4C1C-9069-85AD33C65BA1}"/>
              </a:ext>
            </a:extLst>
          </p:cNvPr>
          <p:cNvSpPr>
            <a:spLocks noGrp="1"/>
          </p:cNvSpPr>
          <p:nvPr>
            <p:ph type="title"/>
          </p:nvPr>
        </p:nvSpPr>
        <p:spPr>
          <a:xfrm>
            <a:off x="569445" y="2707167"/>
            <a:ext cx="4989296" cy="721833"/>
          </a:xfrm>
        </p:spPr>
        <p:txBody>
          <a:bodyPr>
            <a:normAutofit/>
          </a:bodyPr>
          <a:lstStyle/>
          <a:p>
            <a:r>
              <a:rPr lang="en-US" altLang="ko-KR" sz="2800" dirty="0">
                <a:latin typeface="Arial" panose="020B0604020202020204" pitchFamily="34" charset="0"/>
                <a:cs typeface="Arial" panose="020B0604020202020204" pitchFamily="34" charset="0"/>
              </a:rPr>
              <a:t>Mysterious billboard - Google </a:t>
            </a:r>
            <a:endParaRPr lang="ko-KR" alt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93B0F1C-3A4F-4DE6-9CC3-8FE8595FD995}"/>
              </a:ext>
            </a:extLst>
          </p:cNvPr>
          <p:cNvPicPr>
            <a:picLocks noChangeAspect="1"/>
          </p:cNvPicPr>
          <p:nvPr/>
        </p:nvPicPr>
        <p:blipFill>
          <a:blip r:embed="rId2"/>
          <a:stretch>
            <a:fillRect/>
          </a:stretch>
        </p:blipFill>
        <p:spPr>
          <a:xfrm>
            <a:off x="6392960" y="796233"/>
            <a:ext cx="4531349" cy="2875664"/>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1682C2CA-A6BA-4080-94AA-2EC77FA94111}"/>
              </a:ext>
            </a:extLst>
          </p:cNvPr>
          <p:cNvSpPr txBox="1"/>
          <p:nvPr/>
        </p:nvSpPr>
        <p:spPr>
          <a:xfrm>
            <a:off x="447304" y="704218"/>
            <a:ext cx="10910455" cy="923330"/>
          </a:xfrm>
          <a:prstGeom prst="rect">
            <a:avLst/>
          </a:prstGeom>
          <a:noFill/>
        </p:spPr>
        <p:txBody>
          <a:bodyPr wrap="square" rtlCol="0">
            <a:spAutoFit/>
          </a:bodyPr>
          <a:lstStyle/>
          <a:p>
            <a:r>
              <a:rPr lang="en-US" altLang="ko-KR" sz="5400" b="1" dirty="0">
                <a:solidFill>
                  <a:srgbClr val="FF0000"/>
                </a:solidFill>
                <a:latin typeface="Arial" panose="020B0604020202020204" pitchFamily="34" charset="0"/>
                <a:cs typeface="Arial" panose="020B0604020202020204" pitchFamily="34" charset="0"/>
              </a:rPr>
              <a:t>Learnability</a:t>
            </a:r>
            <a:endParaRPr lang="ko-KR" altLang="en-US" sz="5400" b="1" dirty="0">
              <a:solidFill>
                <a:srgbClr val="FF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8FBD179B-9072-4F23-B1BE-5B1DF1A401C7}"/>
              </a:ext>
            </a:extLst>
          </p:cNvPr>
          <p:cNvSpPr txBox="1"/>
          <p:nvPr/>
        </p:nvSpPr>
        <p:spPr>
          <a:xfrm>
            <a:off x="569445" y="3938673"/>
            <a:ext cx="5680364" cy="954107"/>
          </a:xfrm>
          <a:prstGeom prst="rect">
            <a:avLst/>
          </a:prstGeom>
          <a:noFill/>
        </p:spPr>
        <p:txBody>
          <a:bodyPr wrap="square" rtlCol="0">
            <a:spAutoFit/>
          </a:bodyPr>
          <a:lstStyle/>
          <a:p>
            <a:r>
              <a:rPr lang="en-US" altLang="ko-KR" sz="2800" dirty="0">
                <a:latin typeface="Arial" panose="020B0604020202020204" pitchFamily="34" charset="0"/>
                <a:cs typeface="Arial" panose="020B0604020202020204" pitchFamily="34" charset="0"/>
              </a:rPr>
              <a:t>Spaghetti marshmallow tower challenge</a:t>
            </a:r>
            <a:endParaRPr lang="ko-KR" altLang="en-US" sz="28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10A7DD7-E828-4775-B8CA-F3C0E94CCF40}"/>
              </a:ext>
            </a:extLst>
          </p:cNvPr>
          <p:cNvPicPr>
            <a:picLocks noChangeAspect="1"/>
          </p:cNvPicPr>
          <p:nvPr/>
        </p:nvPicPr>
        <p:blipFill>
          <a:blip r:embed="rId3"/>
          <a:stretch>
            <a:fillRect/>
          </a:stretch>
        </p:blipFill>
        <p:spPr>
          <a:xfrm>
            <a:off x="6392960" y="3491719"/>
            <a:ext cx="4531349" cy="27847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75887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E3088A9A-B2C5-4416-AA13-92392B504CE9}"/>
              </a:ext>
            </a:extLst>
          </p:cNvPr>
          <p:cNvSpPr/>
          <p:nvPr/>
        </p:nvSpPr>
        <p:spPr>
          <a:xfrm>
            <a:off x="446315" y="1164588"/>
            <a:ext cx="4016828" cy="4795408"/>
          </a:xfrm>
          <a:prstGeom prst="flowChartDelay">
            <a:avLst/>
          </a:prstGeom>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12017258-929D-4AA0-89DF-204A014891FE}"/>
              </a:ext>
            </a:extLst>
          </p:cNvPr>
          <p:cNvPicPr>
            <a:picLocks noChangeAspect="1"/>
          </p:cNvPicPr>
          <p:nvPr/>
        </p:nvPicPr>
        <p:blipFill>
          <a:blip r:embed="rId2"/>
          <a:stretch>
            <a:fillRect/>
          </a:stretch>
        </p:blipFill>
        <p:spPr>
          <a:xfrm>
            <a:off x="8714654" y="3609864"/>
            <a:ext cx="3275045" cy="2415345"/>
          </a:xfrm>
          <a:prstGeom prst="rect">
            <a:avLst/>
          </a:prstGeom>
          <a:ln>
            <a:noFill/>
          </a:ln>
          <a:effectLst>
            <a:outerShdw blurRad="190500" algn="tl" rotWithShape="0">
              <a:srgbClr val="000000">
                <a:alpha val="70000"/>
              </a:srgbClr>
            </a:outerShdw>
          </a:effectLst>
        </p:spPr>
      </p:pic>
      <p:pic>
        <p:nvPicPr>
          <p:cNvPr id="5" name="Picture 4" descr="A screenshot of a cell phone&#10;&#10;Description automatically generated">
            <a:extLst>
              <a:ext uri="{FF2B5EF4-FFF2-40B4-BE49-F238E27FC236}">
                <a16:creationId xmlns:a16="http://schemas.microsoft.com/office/drawing/2014/main" id="{DC171E41-4C12-4361-BEA3-F50208A133BF}"/>
              </a:ext>
            </a:extLst>
          </p:cNvPr>
          <p:cNvPicPr>
            <a:picLocks noChangeAspect="1"/>
          </p:cNvPicPr>
          <p:nvPr/>
        </p:nvPicPr>
        <p:blipFill>
          <a:blip r:embed="rId3"/>
          <a:stretch>
            <a:fillRect/>
          </a:stretch>
        </p:blipFill>
        <p:spPr>
          <a:xfrm>
            <a:off x="4939672" y="3609864"/>
            <a:ext cx="3558517" cy="2295725"/>
          </a:xfrm>
          <a:prstGeom prst="rect">
            <a:avLst/>
          </a:prstGeom>
          <a:ln>
            <a:noFill/>
          </a:ln>
          <a:effectLst>
            <a:outerShdw blurRad="190500" algn="tl" rotWithShape="0">
              <a:srgbClr val="000000">
                <a:alpha val="70000"/>
              </a:srgbClr>
            </a:outerShdw>
          </a:effectLst>
        </p:spPr>
      </p:pic>
      <p:pic>
        <p:nvPicPr>
          <p:cNvPr id="4" name="Picture 3" descr="A close up of a logo&#10;&#10;Description automatically generated">
            <a:extLst>
              <a:ext uri="{FF2B5EF4-FFF2-40B4-BE49-F238E27FC236}">
                <a16:creationId xmlns:a16="http://schemas.microsoft.com/office/drawing/2014/main" id="{1717096F-9876-422E-9BC9-D8CFE5D88A1E}"/>
              </a:ext>
            </a:extLst>
          </p:cNvPr>
          <p:cNvPicPr>
            <a:picLocks noChangeAspect="1"/>
          </p:cNvPicPr>
          <p:nvPr/>
        </p:nvPicPr>
        <p:blipFill>
          <a:blip r:embed="rId4"/>
          <a:stretch>
            <a:fillRect/>
          </a:stretch>
        </p:blipFill>
        <p:spPr>
          <a:xfrm>
            <a:off x="8714654" y="923344"/>
            <a:ext cx="3285927" cy="2324792"/>
          </a:xfrm>
          <a:prstGeom prst="rect">
            <a:avLst/>
          </a:prstGeom>
          <a:ln>
            <a:noFill/>
          </a:ln>
          <a:effectLst>
            <a:outerShdw blurRad="190500" algn="tl" rotWithShape="0">
              <a:srgbClr val="000000">
                <a:alpha val="70000"/>
              </a:srgbClr>
            </a:outerShdw>
          </a:effectLst>
        </p:spPr>
      </p:pic>
      <p:pic>
        <p:nvPicPr>
          <p:cNvPr id="3" name="Picture 2" descr="A screenshot of a cell phone&#10;&#10;Description automatically generated">
            <a:extLst>
              <a:ext uri="{FF2B5EF4-FFF2-40B4-BE49-F238E27FC236}">
                <a16:creationId xmlns:a16="http://schemas.microsoft.com/office/drawing/2014/main" id="{B3E6AA37-1FF0-4FF2-8025-E5DE4BB8BC96}"/>
              </a:ext>
            </a:extLst>
          </p:cNvPr>
          <p:cNvPicPr>
            <a:picLocks noChangeAspect="1"/>
          </p:cNvPicPr>
          <p:nvPr/>
        </p:nvPicPr>
        <p:blipFill>
          <a:blip r:embed="rId5"/>
          <a:stretch>
            <a:fillRect/>
          </a:stretch>
        </p:blipFill>
        <p:spPr>
          <a:xfrm>
            <a:off x="4939673" y="952410"/>
            <a:ext cx="3558461" cy="2295726"/>
          </a:xfrm>
          <a:prstGeom prst="rect">
            <a:avLst/>
          </a:prstGeom>
          <a:ln>
            <a:noFill/>
          </a:ln>
          <a:effectLst>
            <a:outerShdw blurRad="190500" algn="tl" rotWithShape="0">
              <a:srgbClr val="000000">
                <a:alpha val="70000"/>
              </a:srgbClr>
            </a:outerShdw>
          </a:effectLst>
        </p:spPr>
      </p:pic>
      <p:sp>
        <p:nvSpPr>
          <p:cNvPr id="2" name="Title 1">
            <a:extLst>
              <a:ext uri="{FF2B5EF4-FFF2-40B4-BE49-F238E27FC236}">
                <a16:creationId xmlns:a16="http://schemas.microsoft.com/office/drawing/2014/main" id="{30CBD878-93D5-4334-A21F-164F2373E3E5}"/>
              </a:ext>
            </a:extLst>
          </p:cNvPr>
          <p:cNvSpPr>
            <a:spLocks noGrp="1"/>
          </p:cNvSpPr>
          <p:nvPr>
            <p:ph type="title"/>
          </p:nvPr>
        </p:nvSpPr>
        <p:spPr>
          <a:xfrm>
            <a:off x="289180" y="2452526"/>
            <a:ext cx="4248318" cy="1952947"/>
          </a:xfrm>
          <a:noFill/>
        </p:spPr>
        <p:txBody>
          <a:bodyPr vert="horz" lIns="91440" tIns="45720" rIns="91440" bIns="45720" rtlCol="0" anchor="ctr">
            <a:normAutofit/>
          </a:bodyPr>
          <a:lstStyle/>
          <a:p>
            <a:pPr algn="ctr" latinLnBrk="0"/>
            <a:r>
              <a:rPr lang="en-US" altLang="ko-KR" sz="3600" b="1" dirty="0">
                <a:solidFill>
                  <a:srgbClr val="FF0000"/>
                </a:solidFill>
                <a:latin typeface="Arial" panose="020B0604020202020204" pitchFamily="34" charset="0"/>
                <a:cs typeface="Arial" panose="020B0604020202020204" pitchFamily="34" charset="0"/>
              </a:rPr>
              <a:t>Marshmallow</a:t>
            </a:r>
          </a:p>
        </p:txBody>
      </p:sp>
    </p:spTree>
    <p:extLst>
      <p:ext uri="{BB962C8B-B14F-4D97-AF65-F5344CB8AC3E}">
        <p14:creationId xmlns:p14="http://schemas.microsoft.com/office/powerpoint/2010/main" val="1487113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B3025-A58F-4564-85B5-86D6E560780A}"/>
              </a:ext>
            </a:extLst>
          </p:cNvPr>
          <p:cNvSpPr>
            <a:spLocks noGrp="1"/>
          </p:cNvSpPr>
          <p:nvPr>
            <p:ph type="title"/>
          </p:nvPr>
        </p:nvSpPr>
        <p:spPr>
          <a:xfrm>
            <a:off x="748145" y="3045979"/>
            <a:ext cx="10695709" cy="1325563"/>
          </a:xfrm>
        </p:spPr>
        <p:txBody>
          <a:bodyPr/>
          <a:lstStyle/>
          <a:p>
            <a:pPr algn="ctr"/>
            <a:r>
              <a:rPr lang="en-US" altLang="ko-KR" b="1" dirty="0"/>
              <a:t>How?</a:t>
            </a:r>
            <a:endParaRPr lang="ko-KR" altLang="en-US" b="1" dirty="0"/>
          </a:p>
        </p:txBody>
      </p:sp>
      <p:sp>
        <p:nvSpPr>
          <p:cNvPr id="3" name="Slide Number Placeholder 2">
            <a:extLst>
              <a:ext uri="{FF2B5EF4-FFF2-40B4-BE49-F238E27FC236}">
                <a16:creationId xmlns:a16="http://schemas.microsoft.com/office/drawing/2014/main" id="{02F94CEF-1851-477F-8765-CF6244268EE0}"/>
              </a:ext>
            </a:extLst>
          </p:cNvPr>
          <p:cNvSpPr>
            <a:spLocks noGrp="1"/>
          </p:cNvSpPr>
          <p:nvPr>
            <p:ph type="sldNum" sz="quarter" idx="12"/>
          </p:nvPr>
        </p:nvSpPr>
        <p:spPr/>
        <p:txBody>
          <a:bodyPr/>
          <a:lstStyle/>
          <a:p>
            <a:fld id="{7D0C6CEF-3F30-5644-AEEC-4228C0B92182}" type="slidenum">
              <a:rPr lang="en-US" smtClean="0"/>
              <a:t>17</a:t>
            </a:fld>
            <a:endParaRPr lang="en-US"/>
          </a:p>
        </p:txBody>
      </p:sp>
    </p:spTree>
    <p:extLst>
      <p:ext uri="{BB962C8B-B14F-4D97-AF65-F5344CB8AC3E}">
        <p14:creationId xmlns:p14="http://schemas.microsoft.com/office/powerpoint/2010/main" val="3876866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endParaRPr lang="en-US" dirty="0"/>
          </a:p>
          <a:p>
            <a:endParaRPr lang="en-US" dirty="0"/>
          </a:p>
          <a:p>
            <a:endParaRPr lang="en-US" dirty="0"/>
          </a:p>
          <a:p>
            <a:endParaRPr lang="en-US" dirty="0"/>
          </a:p>
          <a:p>
            <a:r>
              <a:rPr lang="en-US" altLang="ko-KR" dirty="0"/>
              <a:t>Learning beyond the classroom</a:t>
            </a:r>
          </a:p>
          <a:p>
            <a:r>
              <a:rPr lang="en-US" dirty="0"/>
              <a:t>Learning should have context</a:t>
            </a:r>
          </a:p>
          <a:p>
            <a:r>
              <a:rPr lang="en-US" dirty="0"/>
              <a:t>Schools should be an integral part of the global community </a:t>
            </a:r>
          </a:p>
          <a:p>
            <a:r>
              <a:rPr lang="en-US" dirty="0"/>
              <a:t>Collaborative and inquiry-based learning</a:t>
            </a:r>
          </a:p>
          <a:p>
            <a:r>
              <a:rPr lang="en-US" dirty="0"/>
              <a:t>Interactive, personalized, and adaptive learning</a:t>
            </a:r>
          </a:p>
          <a:p>
            <a:r>
              <a:rPr lang="en-US" dirty="0"/>
              <a:t>Student-centered education</a:t>
            </a:r>
          </a:p>
          <a:p>
            <a:r>
              <a:rPr lang="en-US" dirty="0"/>
              <a:t>Center vs empower schools/teachers</a:t>
            </a:r>
          </a:p>
          <a:p>
            <a:endParaRPr lang="en-US" dirty="0"/>
          </a:p>
          <a:p>
            <a:endParaRPr lang="en-US" dirty="0"/>
          </a:p>
        </p:txBody>
      </p:sp>
      <p:pic>
        <p:nvPicPr>
          <p:cNvPr id="2050" name="Picture 2" descr="http://www.supercoloring.com/wp-content/main/2009_11/Socrates-coloring-page.pn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00" b="93714" l="9609" r="93594">
                        <a14:foregroundMark x1="46263" y1="28000" x2="46263" y2="28000"/>
                        <a14:foregroundMark x1="22776" y1="56857" x2="22776" y2="56857"/>
                        <a14:foregroundMark x1="27402" y1="62000" x2="27402" y2="62000"/>
                        <a14:foregroundMark x1="47331" y1="80857" x2="47331" y2="80857"/>
                        <a14:foregroundMark x1="87189" y1="80000" x2="87189" y2="80000"/>
                        <a14:foregroundMark x1="86477" y1="85143" x2="86477" y2="85143"/>
                        <a14:foregroundMark x1="93950" y1="88571" x2="93950" y2="88571"/>
                        <a14:foregroundMark x1="89324" y1="87714" x2="89324" y2="87714"/>
                        <a14:foregroundMark x1="88612" y1="93714" x2="88612" y2="93714"/>
                        <a14:foregroundMark x1="62989" y1="85143" x2="62989" y2="85143"/>
                      </a14:backgroundRemoval>
                    </a14:imgEffect>
                  </a14:imgLayer>
                </a14:imgProps>
              </a:ext>
              <a:ext uri="{28A0092B-C50C-407E-A947-70E740481C1C}">
                <a14:useLocalDpi xmlns:a14="http://schemas.microsoft.com/office/drawing/2010/main" val="0"/>
              </a:ext>
            </a:extLst>
          </a:blip>
          <a:srcRect/>
          <a:stretch>
            <a:fillRect/>
          </a:stretch>
        </p:blipFill>
        <p:spPr bwMode="auto">
          <a:xfrm>
            <a:off x="5353200" y="1600200"/>
            <a:ext cx="1504641" cy="18741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981200" y="685800"/>
            <a:ext cx="8229600" cy="1028688"/>
          </a:xfrm>
        </p:spPr>
        <p:txBody>
          <a:bodyPr>
            <a:normAutofit fontScale="90000"/>
          </a:bodyPr>
          <a:lstStyle/>
          <a:p>
            <a:r>
              <a:rPr lang="en-US" sz="3600" dirty="0"/>
              <a:t> </a:t>
            </a:r>
            <a:br>
              <a:rPr lang="en-US" dirty="0"/>
            </a:br>
            <a:r>
              <a:rPr lang="en-US" b="1" dirty="0"/>
              <a:t>Can we emulate Socrates?</a:t>
            </a:r>
            <a:br>
              <a:rPr lang="en-US" b="1" dirty="0"/>
            </a:br>
            <a:endParaRPr lang="en-US" b="1" dirty="0"/>
          </a:p>
        </p:txBody>
      </p:sp>
    </p:spTree>
    <p:extLst>
      <p:ext uri="{BB962C8B-B14F-4D97-AF65-F5344CB8AC3E}">
        <p14:creationId xmlns:p14="http://schemas.microsoft.com/office/powerpoint/2010/main" val="19912980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484334F-5519-4C81-99F8-88002D55CD9E}"/>
              </a:ext>
            </a:extLst>
          </p:cNvPr>
          <p:cNvSpPr>
            <a:spLocks noGrp="1"/>
          </p:cNvSpPr>
          <p:nvPr>
            <p:ph type="title"/>
          </p:nvPr>
        </p:nvSpPr>
        <p:spPr>
          <a:xfrm>
            <a:off x="640080" y="1243013"/>
            <a:ext cx="3855720" cy="4371974"/>
          </a:xfrm>
        </p:spPr>
        <p:txBody>
          <a:bodyPr>
            <a:normAutofit/>
          </a:bodyPr>
          <a:lstStyle/>
          <a:p>
            <a:r>
              <a:rPr lang="en-US" altLang="ko-KR" sz="3600" b="1">
                <a:solidFill>
                  <a:schemeClr val="tx2"/>
                </a:solidFill>
                <a:latin typeface="Arial" panose="020B0604020202020204" pitchFamily="34" charset="0"/>
                <a:cs typeface="Arial" panose="020B0604020202020204" pitchFamily="34" charset="0"/>
              </a:rPr>
              <a:t>3Cs</a:t>
            </a:r>
            <a:br>
              <a:rPr lang="en-US" altLang="ko-KR" sz="3600" b="1">
                <a:solidFill>
                  <a:schemeClr val="tx2"/>
                </a:solidFill>
                <a:latin typeface="Arial" panose="020B0604020202020204" pitchFamily="34" charset="0"/>
                <a:cs typeface="Arial" panose="020B0604020202020204" pitchFamily="34" charset="0"/>
              </a:rPr>
            </a:br>
            <a:r>
              <a:rPr lang="en-US" altLang="ko-KR" sz="3600" b="1">
                <a:solidFill>
                  <a:schemeClr val="tx2"/>
                </a:solidFill>
                <a:latin typeface="Arial" panose="020B0604020202020204" pitchFamily="34" charset="0"/>
                <a:cs typeface="Arial" panose="020B0604020202020204" pitchFamily="34" charset="0"/>
              </a:rPr>
              <a:t>Convergence</a:t>
            </a:r>
            <a:br>
              <a:rPr lang="en-US" altLang="ko-KR" sz="3600" b="1">
                <a:solidFill>
                  <a:schemeClr val="tx2"/>
                </a:solidFill>
                <a:latin typeface="Arial" panose="020B0604020202020204" pitchFamily="34" charset="0"/>
                <a:cs typeface="Arial" panose="020B0604020202020204" pitchFamily="34" charset="0"/>
              </a:rPr>
            </a:br>
            <a:r>
              <a:rPr lang="en-US" altLang="ko-KR" sz="3600" b="1">
                <a:solidFill>
                  <a:schemeClr val="tx2"/>
                </a:solidFill>
                <a:latin typeface="Arial" panose="020B0604020202020204" pitchFamily="34" charset="0"/>
                <a:cs typeface="Arial" panose="020B0604020202020204" pitchFamily="34" charset="0"/>
              </a:rPr>
              <a:t>Cooperation</a:t>
            </a:r>
            <a:br>
              <a:rPr lang="en-US" altLang="ko-KR" sz="3600" b="1">
                <a:solidFill>
                  <a:schemeClr val="tx2"/>
                </a:solidFill>
                <a:latin typeface="Arial" panose="020B0604020202020204" pitchFamily="34" charset="0"/>
                <a:cs typeface="Arial" panose="020B0604020202020204" pitchFamily="34" charset="0"/>
              </a:rPr>
            </a:br>
            <a:r>
              <a:rPr lang="en-US" altLang="ko-KR" sz="3600" b="1">
                <a:solidFill>
                  <a:schemeClr val="tx2"/>
                </a:solidFill>
                <a:latin typeface="Arial" panose="020B0604020202020204" pitchFamily="34" charset="0"/>
                <a:cs typeface="Arial" panose="020B0604020202020204" pitchFamily="34" charset="0"/>
              </a:rPr>
              <a:t>Collaboration</a:t>
            </a:r>
            <a:br>
              <a:rPr lang="en-US" altLang="ko-KR" sz="3600" b="1">
                <a:solidFill>
                  <a:schemeClr val="tx2"/>
                </a:solidFill>
                <a:latin typeface="Arial" panose="020B0604020202020204" pitchFamily="34" charset="0"/>
                <a:cs typeface="Arial" panose="020B0604020202020204" pitchFamily="34" charset="0"/>
              </a:rPr>
            </a:br>
            <a:endParaRPr lang="ko-KR" altLang="en-US" sz="3600" b="1">
              <a:solidFill>
                <a:schemeClr val="tx2"/>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78C2BC3-92DC-4F5E-93A7-7A90A3AC5519}"/>
              </a:ext>
            </a:extLst>
          </p:cNvPr>
          <p:cNvSpPr>
            <a:spLocks noGrp="1"/>
          </p:cNvSpPr>
          <p:nvPr>
            <p:ph idx="1"/>
          </p:nvPr>
        </p:nvSpPr>
        <p:spPr>
          <a:xfrm>
            <a:off x="6172200" y="804672"/>
            <a:ext cx="5221224" cy="5230368"/>
          </a:xfrm>
        </p:spPr>
        <p:txBody>
          <a:bodyPr anchor="ctr">
            <a:normAutofit/>
          </a:bodyPr>
          <a:lstStyle/>
          <a:p>
            <a:pPr marL="0" indent="0">
              <a:buNone/>
            </a:pPr>
            <a:r>
              <a:rPr lang="en-US" altLang="ko-KR" sz="1800" b="1">
                <a:solidFill>
                  <a:schemeClr val="tx2"/>
                </a:solidFill>
                <a:latin typeface="Arial" panose="020B0604020202020204" pitchFamily="34" charset="0"/>
                <a:cs typeface="Arial" panose="020B0604020202020204" pitchFamily="34" charset="0"/>
              </a:rPr>
              <a:t>Multi-sectoral Approach</a:t>
            </a:r>
          </a:p>
          <a:p>
            <a:pPr marL="0" indent="0">
              <a:buNone/>
            </a:pPr>
            <a:endParaRPr lang="en-US" altLang="ko-KR" sz="1800" b="1" i="1">
              <a:solidFill>
                <a:schemeClr val="tx2"/>
              </a:solidFill>
              <a:latin typeface="Arial" panose="020B0604020202020204" pitchFamily="34" charset="0"/>
              <a:cs typeface="Arial" panose="020B0604020202020204" pitchFamily="34" charset="0"/>
            </a:endParaRPr>
          </a:p>
          <a:p>
            <a:pPr marL="685800" indent="-457200">
              <a:buFont typeface="Wingdings" panose="05000000000000000000" pitchFamily="2" charset="2"/>
              <a:buChar char="q"/>
            </a:pPr>
            <a:r>
              <a:rPr lang="en-US" altLang="ko-KR" sz="1800" b="1" i="1">
                <a:solidFill>
                  <a:schemeClr val="tx2"/>
                </a:solidFill>
                <a:latin typeface="Arial" panose="020B0604020202020204" pitchFamily="34" charset="0"/>
                <a:cs typeface="Arial" panose="020B0604020202020204" pitchFamily="34" charset="0"/>
              </a:rPr>
              <a:t>Nano-Bio-Inf-Cogno (NBIC)</a:t>
            </a:r>
          </a:p>
          <a:p>
            <a:pPr marL="685800" indent="-457200">
              <a:buFont typeface="Wingdings" panose="05000000000000000000" pitchFamily="2" charset="2"/>
              <a:buChar char="q"/>
            </a:pPr>
            <a:r>
              <a:rPr lang="en-US" altLang="ko-KR" sz="1800" b="1" i="1">
                <a:solidFill>
                  <a:schemeClr val="tx2"/>
                </a:solidFill>
                <a:latin typeface="Arial" panose="020B0604020202020204" pitchFamily="34" charset="0"/>
                <a:cs typeface="Arial" panose="020B0604020202020204" pitchFamily="34" charset="0"/>
              </a:rPr>
              <a:t>One-health</a:t>
            </a:r>
          </a:p>
          <a:p>
            <a:pPr marL="685800" indent="-457200">
              <a:buFont typeface="Wingdings" panose="05000000000000000000" pitchFamily="2" charset="2"/>
              <a:buChar char="q"/>
            </a:pPr>
            <a:r>
              <a:rPr lang="en-US" altLang="ko-KR" sz="1800" b="1" i="1">
                <a:solidFill>
                  <a:schemeClr val="tx2"/>
                </a:solidFill>
                <a:latin typeface="Arial" panose="020B0604020202020204" pitchFamily="34" charset="0"/>
                <a:cs typeface="Arial" panose="020B0604020202020204" pitchFamily="34" charset="0"/>
              </a:rPr>
              <a:t>Transport-Hospitality-Health</a:t>
            </a:r>
          </a:p>
          <a:p>
            <a:pPr marL="685800" indent="-457200">
              <a:buFont typeface="Wingdings" panose="05000000000000000000" pitchFamily="2" charset="2"/>
              <a:buChar char="q"/>
            </a:pPr>
            <a:r>
              <a:rPr lang="en-US" altLang="ko-KR" sz="1800" b="1" i="1">
                <a:solidFill>
                  <a:schemeClr val="tx2"/>
                </a:solidFill>
                <a:latin typeface="Arial" panose="020B0604020202020204" pitchFamily="34" charset="0"/>
                <a:cs typeface="Arial" panose="020B0604020202020204" pitchFamily="34" charset="0"/>
              </a:rPr>
              <a:t>Smart agriculture</a:t>
            </a:r>
          </a:p>
          <a:p>
            <a:pPr marL="685800" indent="-457200">
              <a:buFont typeface="Wingdings" panose="05000000000000000000" pitchFamily="2" charset="2"/>
              <a:buChar char="q"/>
            </a:pPr>
            <a:r>
              <a:rPr lang="en-US" altLang="ko-KR" sz="1800" b="1" i="1">
                <a:solidFill>
                  <a:schemeClr val="tx2"/>
                </a:solidFill>
                <a:latin typeface="Arial" panose="020B0604020202020204" pitchFamily="34" charset="0"/>
                <a:cs typeface="Arial" panose="020B0604020202020204" pitchFamily="34" charset="0"/>
              </a:rPr>
              <a:t>Smart Car</a:t>
            </a:r>
          </a:p>
        </p:txBody>
      </p:sp>
    </p:spTree>
    <p:extLst>
      <p:ext uri="{BB962C8B-B14F-4D97-AF65-F5344CB8AC3E}">
        <p14:creationId xmlns:p14="http://schemas.microsoft.com/office/powerpoint/2010/main" val="505552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07E7B-3ACF-4FDE-B390-91F7D0F0B10D}"/>
              </a:ext>
            </a:extLst>
          </p:cNvPr>
          <p:cNvSpPr>
            <a:spLocks noGrp="1"/>
          </p:cNvSpPr>
          <p:nvPr>
            <p:ph type="title"/>
          </p:nvPr>
        </p:nvSpPr>
        <p:spPr>
          <a:xfrm>
            <a:off x="1905000" y="533400"/>
            <a:ext cx="8229600" cy="838200"/>
          </a:xfrm>
        </p:spPr>
        <p:txBody>
          <a:bodyPr>
            <a:normAutofit/>
          </a:bodyPr>
          <a:lstStyle/>
          <a:p>
            <a:r>
              <a:rPr lang="en-US" sz="3600" b="1" dirty="0">
                <a:solidFill>
                  <a:prstClr val="black"/>
                </a:solidFill>
                <a:latin typeface="Arial" charset="0"/>
                <a:cs typeface="Arial" charset="0"/>
              </a:rPr>
              <a:t>Evolution of Education System</a:t>
            </a:r>
          </a:p>
        </p:txBody>
      </p:sp>
      <p:graphicFrame>
        <p:nvGraphicFramePr>
          <p:cNvPr id="5" name="Table 4">
            <a:extLst>
              <a:ext uri="{FF2B5EF4-FFF2-40B4-BE49-F238E27FC236}">
                <a16:creationId xmlns:a16="http://schemas.microsoft.com/office/drawing/2014/main" id="{AAA65672-6790-4222-974C-5494191F5FFC}"/>
              </a:ext>
            </a:extLst>
          </p:cNvPr>
          <p:cNvGraphicFramePr>
            <a:graphicFrameLocks noGrp="1"/>
          </p:cNvGraphicFramePr>
          <p:nvPr>
            <p:extLst>
              <p:ext uri="{D42A27DB-BD31-4B8C-83A1-F6EECF244321}">
                <p14:modId xmlns:p14="http://schemas.microsoft.com/office/powerpoint/2010/main" val="3367540346"/>
              </p:ext>
            </p:extLst>
          </p:nvPr>
        </p:nvGraphicFramePr>
        <p:xfrm>
          <a:off x="961465" y="1902759"/>
          <a:ext cx="10871947" cy="4172354"/>
        </p:xfrm>
        <a:graphic>
          <a:graphicData uri="http://schemas.openxmlformats.org/drawingml/2006/table">
            <a:tbl>
              <a:tblPr firstRow="1" firstCol="1" bandRow="1"/>
              <a:tblGrid>
                <a:gridCol w="2892099">
                  <a:extLst>
                    <a:ext uri="{9D8B030D-6E8A-4147-A177-3AD203B41FA5}">
                      <a16:colId xmlns:a16="http://schemas.microsoft.com/office/drawing/2014/main" val="2686958570"/>
                    </a:ext>
                  </a:extLst>
                </a:gridCol>
                <a:gridCol w="1603160">
                  <a:extLst>
                    <a:ext uri="{9D8B030D-6E8A-4147-A177-3AD203B41FA5}">
                      <a16:colId xmlns:a16="http://schemas.microsoft.com/office/drawing/2014/main" val="3994727663"/>
                    </a:ext>
                  </a:extLst>
                </a:gridCol>
                <a:gridCol w="1880298">
                  <a:extLst>
                    <a:ext uri="{9D8B030D-6E8A-4147-A177-3AD203B41FA5}">
                      <a16:colId xmlns:a16="http://schemas.microsoft.com/office/drawing/2014/main" val="601934218"/>
                    </a:ext>
                  </a:extLst>
                </a:gridCol>
                <a:gridCol w="4496390">
                  <a:extLst>
                    <a:ext uri="{9D8B030D-6E8A-4147-A177-3AD203B41FA5}">
                      <a16:colId xmlns:a16="http://schemas.microsoft.com/office/drawing/2014/main" val="284022817"/>
                    </a:ext>
                  </a:extLst>
                </a:gridCol>
              </a:tblGrid>
              <a:tr h="331434">
                <a:tc gridSpan="2">
                  <a:txBody>
                    <a:bodyPr/>
                    <a:lstStyle/>
                    <a:p>
                      <a:pPr algn="ctr" latinLnBrk="1">
                        <a:lnSpc>
                          <a:spcPct val="107000"/>
                        </a:lnSpc>
                        <a:spcAft>
                          <a:spcPts val="800"/>
                        </a:spcAft>
                      </a:pPr>
                      <a:r>
                        <a:rPr lang="en-US" sz="2000" b="1" kern="100" baseline="0" dirty="0">
                          <a:effectLst/>
                          <a:latin typeface="Malgun Gothic" panose="020B0503020000020004" pitchFamily="34" charset="-127"/>
                          <a:ea typeface="Malgun Gothic" panose="020B0503020000020004" pitchFamily="34" charset="-127"/>
                          <a:cs typeface="Arial" panose="020B0604020202020204" pitchFamily="34" charset="0"/>
                        </a:rPr>
                        <a:t>Industry</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a:txBody>
                    <a:bodyPr/>
                    <a:lstStyle/>
                    <a:p>
                      <a:endParaRPr lang="ko-KR" altLang="en-US" dirty="0"/>
                    </a:p>
                  </a:txBody>
                  <a:tcPr marL="68580" marR="68580" marT="0" marB="0">
                    <a:lnL>
                      <a:noFill/>
                    </a:lnL>
                    <a:lnR>
                      <a:noFill/>
                    </a:lnR>
                    <a:lnT>
                      <a:noFill/>
                    </a:lnT>
                    <a:lnB>
                      <a:noFill/>
                    </a:lnB>
                  </a:tcPr>
                </a:tc>
                <a:tc>
                  <a:txBody>
                    <a:bodyPr/>
                    <a:lstStyle/>
                    <a:p>
                      <a:pPr algn="ctr" latinLnBrk="1">
                        <a:lnSpc>
                          <a:spcPct val="107000"/>
                        </a:lnSpc>
                        <a:spcAft>
                          <a:spcPts val="800"/>
                        </a:spcAft>
                      </a:pPr>
                      <a:r>
                        <a:rPr lang="en-US" sz="2000" b="1" kern="100" baseline="0">
                          <a:effectLst/>
                          <a:latin typeface="Malgun Gothic" panose="020B0503020000020004" pitchFamily="34" charset="-127"/>
                          <a:ea typeface="Malgun Gothic" panose="020B0503020000020004" pitchFamily="34" charset="-127"/>
                          <a:cs typeface="Arial" panose="020B0604020202020204" pitchFamily="34" charset="0"/>
                        </a:rPr>
                        <a:t>Education system</a:t>
                      </a:r>
                      <a:endParaRPr lang="ko-KR" sz="2000" kern="100" baseline="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5049818"/>
                  </a:ext>
                </a:extLst>
              </a:tr>
              <a:tr h="517648">
                <a:tc>
                  <a:txBody>
                    <a:bodyPr/>
                    <a:lstStyle/>
                    <a:p>
                      <a:pPr algn="just" latinLnBrk="1">
                        <a:lnSpc>
                          <a:spcPct val="107000"/>
                        </a:lnSpc>
                        <a:spcAft>
                          <a:spcPts val="800"/>
                        </a:spcAft>
                      </a:pPr>
                      <a:r>
                        <a:rPr lang="en-US" sz="2000" kern="100" baseline="0">
                          <a:effectLst/>
                          <a:latin typeface="Malgun Gothic" panose="020B0503020000020004" pitchFamily="34" charset="-127"/>
                          <a:ea typeface="Malgun Gothic" panose="020B0503020000020004" pitchFamily="34" charset="-127"/>
                          <a:cs typeface="Arial" panose="020B0604020202020204" pitchFamily="34" charset="0"/>
                        </a:rPr>
                        <a:t>Hunter-gatherers </a:t>
                      </a:r>
                      <a:endParaRPr lang="ko-KR" sz="2000" kern="100" baseline="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300k years  </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latinLnBrk="1">
                        <a:lnSpc>
                          <a:spcPct val="107000"/>
                        </a:lnSpc>
                        <a:spcAft>
                          <a:spcPts val="800"/>
                        </a:spcAft>
                      </a:pPr>
                      <a:r>
                        <a:rPr lang="en-US" alt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rPr>
                        <a:t>Life skills</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l" latinLnBrk="1">
                        <a:lnSpc>
                          <a:spcPct val="107000"/>
                        </a:lnSpc>
                        <a:spcAft>
                          <a:spcPts val="800"/>
                        </a:spcAft>
                      </a:pPr>
                      <a:r>
                        <a:rPr lang="en-US" sz="2000" kern="100" baseline="0">
                          <a:effectLst/>
                          <a:latin typeface="Malgun Gothic" panose="020B0503020000020004" pitchFamily="34" charset="-127"/>
                          <a:ea typeface="Malgun Gothic" panose="020B0503020000020004" pitchFamily="34" charset="-127"/>
                          <a:cs typeface="Arial" panose="020B0604020202020204" pitchFamily="34" charset="0"/>
                        </a:rPr>
                        <a:t>Informal, play and explore</a:t>
                      </a:r>
                      <a:endParaRPr lang="ko-KR" sz="2000" kern="100" baseline="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702794430"/>
                  </a:ext>
                </a:extLst>
              </a:tr>
              <a:tr h="1080397">
                <a:tc>
                  <a:txBody>
                    <a:bodyPr/>
                    <a:lstStyle/>
                    <a:p>
                      <a:pPr algn="just"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Agriculture </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just"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BC 9,500</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ctr" latinLnBrk="1">
                        <a:lnSpc>
                          <a:spcPct val="107000"/>
                        </a:lnSpc>
                        <a:spcAft>
                          <a:spcPts val="800"/>
                        </a:spcAft>
                      </a:pPr>
                      <a:r>
                        <a:rPr lang="en-US" alt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rPr>
                        <a:t>Informal </a:t>
                      </a:r>
                    </a:p>
                    <a:p>
                      <a:pPr algn="ctr" latinLnBrk="1">
                        <a:lnSpc>
                          <a:spcPct val="107000"/>
                        </a:lnSpc>
                        <a:spcAft>
                          <a:spcPts val="800"/>
                        </a:spcAft>
                      </a:pPr>
                      <a:r>
                        <a:rPr lang="en-US" alt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rPr>
                        <a:t>Limited</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l"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Formal </a:t>
                      </a:r>
                      <a:r>
                        <a:rPr lang="en-US" sz="2000" kern="100" baseline="0" dirty="0" err="1">
                          <a:effectLst/>
                          <a:latin typeface="Malgun Gothic" panose="020B0503020000020004" pitchFamily="34" charset="-127"/>
                          <a:ea typeface="Malgun Gothic" panose="020B0503020000020004" pitchFamily="34" charset="-127"/>
                          <a:cs typeface="Arial" panose="020B0604020202020204" pitchFamily="34" charset="0"/>
                        </a:rPr>
                        <a:t>edu</a:t>
                      </a: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 only for a few privileged people</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3933640459"/>
                  </a:ext>
                </a:extLst>
              </a:tr>
              <a:tr h="1080397">
                <a:tc>
                  <a:txBody>
                    <a:bodyPr/>
                    <a:lstStyle/>
                    <a:p>
                      <a:pPr algn="just" latinLnBrk="1">
                        <a:lnSpc>
                          <a:spcPct val="107000"/>
                        </a:lnSpc>
                        <a:spcAft>
                          <a:spcPts val="800"/>
                        </a:spcAft>
                      </a:pPr>
                      <a:r>
                        <a:rPr lang="en-US" sz="2000" kern="100" baseline="0">
                          <a:effectLst/>
                          <a:latin typeface="Malgun Gothic" panose="020B0503020000020004" pitchFamily="34" charset="-127"/>
                          <a:ea typeface="Malgun Gothic" panose="020B0503020000020004" pitchFamily="34" charset="-127"/>
                          <a:cs typeface="Arial" panose="020B0604020202020204" pitchFamily="34" charset="0"/>
                        </a:rPr>
                        <a:t>Industrial Revolution </a:t>
                      </a:r>
                      <a:endParaRPr lang="ko-KR" sz="2000" kern="100" baseline="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just"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18 C</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ctr" latinLnBrk="1">
                        <a:lnSpc>
                          <a:spcPct val="107000"/>
                        </a:lnSpc>
                        <a:spcAft>
                          <a:spcPts val="800"/>
                        </a:spcAft>
                      </a:pPr>
                      <a:r>
                        <a:rPr lang="en-US" altLang="ko-KR" sz="2000" b="0" kern="100" baseline="0" dirty="0">
                          <a:effectLst/>
                          <a:latin typeface="Malgun Gothic" panose="020B0503020000020004" pitchFamily="34" charset="-127"/>
                          <a:ea typeface="Malgun Gothic" panose="020B0503020000020004" pitchFamily="34" charset="-127"/>
                          <a:cs typeface="Arial" panose="020B0604020202020204" pitchFamily="34" charset="0"/>
                        </a:rPr>
                        <a:t>Massification</a:t>
                      </a:r>
                      <a:endParaRPr lang="ko-KR" sz="2000" b="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l"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Mass education. standardization, centralization</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4225816705"/>
                  </a:ext>
                </a:extLst>
              </a:tr>
              <a:tr h="1162478">
                <a:tc>
                  <a:txBody>
                    <a:bodyPr/>
                    <a:lstStyle/>
                    <a:p>
                      <a:pPr algn="just" latinLnBrk="1">
                        <a:lnSpc>
                          <a:spcPct val="107000"/>
                        </a:lnSpc>
                        <a:spcAft>
                          <a:spcPts val="800"/>
                        </a:spcAft>
                      </a:pPr>
                      <a:r>
                        <a:rPr lang="en-US" sz="2000" kern="100" baseline="0">
                          <a:effectLst/>
                          <a:latin typeface="Malgun Gothic" panose="020B0503020000020004" pitchFamily="34" charset="-127"/>
                          <a:ea typeface="Malgun Gothic" panose="020B0503020000020004" pitchFamily="34" charset="-127"/>
                          <a:cs typeface="Arial" panose="020B0604020202020204" pitchFamily="34" charset="0"/>
                        </a:rPr>
                        <a:t>Digitalization &amp; AI</a:t>
                      </a:r>
                      <a:endParaRPr lang="ko-KR" sz="2000" kern="100" baseline="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just"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21 C</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ctr"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Innovation </a:t>
                      </a:r>
                    </a:p>
                    <a:p>
                      <a:pPr algn="ctr"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Creativity</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tc>
                  <a:txBody>
                    <a:bodyPr/>
                    <a:lstStyle/>
                    <a:p>
                      <a:pPr algn="l" latinLnBrk="1">
                        <a:lnSpc>
                          <a:spcPct val="107000"/>
                        </a:lnSpc>
                        <a:spcAft>
                          <a:spcPts val="800"/>
                        </a:spcAft>
                      </a:pPr>
                      <a:r>
                        <a:rPr lang="en-US" sz="2000" kern="100" baseline="0" dirty="0">
                          <a:effectLst/>
                          <a:latin typeface="Malgun Gothic" panose="020B0503020000020004" pitchFamily="34" charset="-127"/>
                          <a:ea typeface="Malgun Gothic" panose="020B0503020000020004" pitchFamily="34" charset="-127"/>
                          <a:cs typeface="Arial" panose="020B0604020202020204" pitchFamily="34" charset="0"/>
                        </a:rPr>
                        <a:t>Open massive Individualization</a:t>
                      </a:r>
                      <a:endParaRPr lang="ko-KR" sz="2000" kern="100" baseline="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a:noFill/>
                    </a:lnR>
                    <a:lnT>
                      <a:noFill/>
                    </a:lnT>
                    <a:lnB>
                      <a:noFill/>
                    </a:lnB>
                  </a:tcPr>
                </a:tc>
                <a:extLst>
                  <a:ext uri="{0D108BD9-81ED-4DB2-BD59-A6C34878D82A}">
                    <a16:rowId xmlns:a16="http://schemas.microsoft.com/office/drawing/2014/main" val="961821606"/>
                  </a:ext>
                </a:extLst>
              </a:tr>
            </a:tbl>
          </a:graphicData>
        </a:graphic>
      </p:graphicFrame>
    </p:spTree>
    <p:extLst>
      <p:ext uri="{BB962C8B-B14F-4D97-AF65-F5344CB8AC3E}">
        <p14:creationId xmlns:p14="http://schemas.microsoft.com/office/powerpoint/2010/main" val="3047244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39B8C-8B4C-4547-B217-BCD46DEE9E51}"/>
              </a:ext>
            </a:extLst>
          </p:cNvPr>
          <p:cNvSpPr>
            <a:spLocks noGrp="1"/>
          </p:cNvSpPr>
          <p:nvPr>
            <p:ph type="title"/>
          </p:nvPr>
        </p:nvSpPr>
        <p:spPr>
          <a:xfrm>
            <a:off x="640079" y="4836336"/>
            <a:ext cx="6546529" cy="1324287"/>
          </a:xfrm>
        </p:spPr>
        <p:txBody>
          <a:bodyPr vert="horz" lIns="91440" tIns="45720" rIns="91440" bIns="45720" rtlCol="0">
            <a:normAutofit/>
          </a:bodyPr>
          <a:lstStyle/>
          <a:p>
            <a:pPr latinLnBrk="0"/>
            <a:r>
              <a:rPr lang="en-US" altLang="ko-KR" sz="4000" b="1" dirty="0">
                <a:solidFill>
                  <a:srgbClr val="FF0000"/>
                </a:solidFill>
                <a:latin typeface="Arial" panose="020B0604020202020204" pitchFamily="34" charset="0"/>
                <a:cs typeface="Arial" panose="020B0604020202020204" pitchFamily="34" charset="0"/>
              </a:rPr>
              <a:t> 3Cs: One health</a:t>
            </a:r>
          </a:p>
        </p:txBody>
      </p:sp>
      <p:pic>
        <p:nvPicPr>
          <p:cNvPr id="4" name="Content Placeholder 3">
            <a:extLst>
              <a:ext uri="{FF2B5EF4-FFF2-40B4-BE49-F238E27FC236}">
                <a16:creationId xmlns:a16="http://schemas.microsoft.com/office/drawing/2014/main" id="{8A880BCD-0617-4448-A3EC-AB96CDE04251}"/>
              </a:ext>
            </a:extLst>
          </p:cNvPr>
          <p:cNvPicPr>
            <a:picLocks noChangeAspect="1"/>
          </p:cNvPicPr>
          <p:nvPr/>
        </p:nvPicPr>
        <p:blipFill rotWithShape="1">
          <a:blip r:embed="rId3"/>
          <a:srcRect r="17859" b="2"/>
          <a:stretch/>
        </p:blipFill>
        <p:spPr>
          <a:xfrm>
            <a:off x="640079" y="1031965"/>
            <a:ext cx="5276088" cy="338466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16B3E215-950F-453F-9754-340746B463F8}"/>
              </a:ext>
            </a:extLst>
          </p:cNvPr>
          <p:cNvPicPr>
            <a:picLocks noChangeAspect="1"/>
          </p:cNvPicPr>
          <p:nvPr/>
        </p:nvPicPr>
        <p:blipFill rotWithShape="1">
          <a:blip r:embed="rId4"/>
          <a:srcRect t="2388" r="-2" b="1623"/>
          <a:stretch/>
        </p:blipFill>
        <p:spPr>
          <a:xfrm>
            <a:off x="6275834" y="1089263"/>
            <a:ext cx="5276088" cy="33846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19851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uble Wave 6">
            <a:extLst>
              <a:ext uri="{FF2B5EF4-FFF2-40B4-BE49-F238E27FC236}">
                <a16:creationId xmlns:a16="http://schemas.microsoft.com/office/drawing/2014/main" id="{D9A42414-5144-4874-AAD2-5BF973A8871E}"/>
              </a:ext>
            </a:extLst>
          </p:cNvPr>
          <p:cNvSpPr/>
          <p:nvPr/>
        </p:nvSpPr>
        <p:spPr>
          <a:xfrm>
            <a:off x="5592278" y="4727528"/>
            <a:ext cx="5946579" cy="1597071"/>
          </a:xfrm>
          <a:prstGeom prst="doubleWav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C3B18-43F8-41F2-9CC1-ACC65F9A07B5}"/>
              </a:ext>
            </a:extLst>
          </p:cNvPr>
          <p:cNvSpPr>
            <a:spLocks noGrp="1"/>
          </p:cNvSpPr>
          <p:nvPr>
            <p:ph type="title"/>
          </p:nvPr>
        </p:nvSpPr>
        <p:spPr>
          <a:xfrm>
            <a:off x="5499728" y="4908011"/>
            <a:ext cx="5946579" cy="1514185"/>
          </a:xfrm>
        </p:spPr>
        <p:txBody>
          <a:bodyPr vert="horz" lIns="91440" tIns="45720" rIns="91440" bIns="45720" rtlCol="0" anchor="t">
            <a:normAutofit/>
          </a:bodyPr>
          <a:lstStyle/>
          <a:p>
            <a:pPr algn="r" latinLnBrk="0"/>
            <a:r>
              <a:rPr lang="en-US" altLang="ko-KR" sz="4000" b="1" dirty="0">
                <a:solidFill>
                  <a:srgbClr val="FF0000"/>
                </a:solidFill>
                <a:latin typeface="Arial" panose="020B0604020202020204" pitchFamily="34" charset="0"/>
                <a:cs typeface="Arial" panose="020B0604020202020204" pitchFamily="34" charset="0"/>
              </a:rPr>
              <a:t>Widening gap and Collapse of Middle</a:t>
            </a:r>
          </a:p>
        </p:txBody>
      </p:sp>
      <p:pic>
        <p:nvPicPr>
          <p:cNvPr id="8" name="Picture 7" descr="A group of people sitting at a table&#10;&#10;Description automatically generated">
            <a:extLst>
              <a:ext uri="{FF2B5EF4-FFF2-40B4-BE49-F238E27FC236}">
                <a16:creationId xmlns:a16="http://schemas.microsoft.com/office/drawing/2014/main" id="{F2232616-69AD-48C4-B81E-6AE91F395347}"/>
              </a:ext>
            </a:extLst>
          </p:cNvPr>
          <p:cNvPicPr>
            <a:picLocks noChangeAspect="1"/>
          </p:cNvPicPr>
          <p:nvPr/>
        </p:nvPicPr>
        <p:blipFill>
          <a:blip r:embed="rId2"/>
          <a:stretch>
            <a:fillRect/>
          </a:stretch>
        </p:blipFill>
        <p:spPr>
          <a:xfrm>
            <a:off x="421152" y="3941015"/>
            <a:ext cx="3584791" cy="2724442"/>
          </a:xfrm>
          <a:prstGeom prst="rect">
            <a:avLst/>
          </a:prstGeom>
        </p:spPr>
      </p:pic>
      <p:pic>
        <p:nvPicPr>
          <p:cNvPr id="3" name="Picture 2">
            <a:extLst>
              <a:ext uri="{FF2B5EF4-FFF2-40B4-BE49-F238E27FC236}">
                <a16:creationId xmlns:a16="http://schemas.microsoft.com/office/drawing/2014/main" id="{2F505B24-CD71-403C-B39A-A0C1B986A1BE}"/>
              </a:ext>
            </a:extLst>
          </p:cNvPr>
          <p:cNvPicPr>
            <a:picLocks noChangeAspect="1"/>
          </p:cNvPicPr>
          <p:nvPr/>
        </p:nvPicPr>
        <p:blipFill>
          <a:blip r:embed="rId3"/>
          <a:stretch>
            <a:fillRect/>
          </a:stretch>
        </p:blipFill>
        <p:spPr>
          <a:xfrm>
            <a:off x="2561771" y="617844"/>
            <a:ext cx="9262454" cy="3076042"/>
          </a:xfrm>
          <a:prstGeom prst="rect">
            <a:avLst/>
          </a:prstGeom>
        </p:spPr>
      </p:pic>
      <p:sp>
        <p:nvSpPr>
          <p:cNvPr id="4" name="TextBox 3">
            <a:extLst>
              <a:ext uri="{FF2B5EF4-FFF2-40B4-BE49-F238E27FC236}">
                <a16:creationId xmlns:a16="http://schemas.microsoft.com/office/drawing/2014/main" id="{57DB1D65-EB9F-47C2-B3B8-0787F49E0977}"/>
              </a:ext>
            </a:extLst>
          </p:cNvPr>
          <p:cNvSpPr txBox="1"/>
          <p:nvPr/>
        </p:nvSpPr>
        <p:spPr>
          <a:xfrm>
            <a:off x="4405085" y="3530155"/>
            <a:ext cx="7612743" cy="369332"/>
          </a:xfrm>
          <a:prstGeom prst="rect">
            <a:avLst/>
          </a:prstGeom>
          <a:noFill/>
        </p:spPr>
        <p:txBody>
          <a:bodyPr wrap="square" rtlCol="0">
            <a:spAutoFit/>
          </a:bodyPr>
          <a:lstStyle/>
          <a:p>
            <a:r>
              <a:rPr lang="en-US" altLang="ko-KR" dirty="0"/>
              <a:t>http: </a:t>
            </a:r>
            <a:r>
              <a:rPr lang="ko-KR" altLang="en-US" dirty="0"/>
              <a:t>한계레 </a:t>
            </a:r>
            <a:r>
              <a:rPr lang="en-US" altLang="ko-KR" dirty="0"/>
              <a:t>2020.7.28 www.hani.co.kr/arti/society/schooling/955511.html</a:t>
            </a:r>
            <a:endParaRPr lang="ko-KR" altLang="en-US" dirty="0"/>
          </a:p>
        </p:txBody>
      </p:sp>
    </p:spTree>
    <p:extLst>
      <p:ext uri="{BB962C8B-B14F-4D97-AF65-F5344CB8AC3E}">
        <p14:creationId xmlns:p14="http://schemas.microsoft.com/office/powerpoint/2010/main" val="2122150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uble Wave 4">
            <a:extLst>
              <a:ext uri="{FF2B5EF4-FFF2-40B4-BE49-F238E27FC236}">
                <a16:creationId xmlns:a16="http://schemas.microsoft.com/office/drawing/2014/main" id="{9E84AAD0-B695-41E1-A5BD-B3B333AAE04A}"/>
              </a:ext>
            </a:extLst>
          </p:cNvPr>
          <p:cNvSpPr/>
          <p:nvPr/>
        </p:nvSpPr>
        <p:spPr>
          <a:xfrm>
            <a:off x="772886" y="340586"/>
            <a:ext cx="7728857" cy="1597071"/>
          </a:xfrm>
          <a:prstGeom prst="doubleWav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9EE37C-ABB3-439A-A26A-3BF3A679CF53}"/>
              </a:ext>
            </a:extLst>
          </p:cNvPr>
          <p:cNvSpPr>
            <a:spLocks noGrp="1"/>
          </p:cNvSpPr>
          <p:nvPr>
            <p:ph type="title"/>
          </p:nvPr>
        </p:nvSpPr>
        <p:spPr>
          <a:xfrm>
            <a:off x="942740" y="661834"/>
            <a:ext cx="10306520" cy="905709"/>
          </a:xfrm>
        </p:spPr>
        <p:txBody>
          <a:bodyPr>
            <a:normAutofit/>
          </a:bodyPr>
          <a:lstStyle/>
          <a:p>
            <a:r>
              <a:rPr lang="en-US" altLang="ko-KR" sz="4000" b="1" dirty="0">
                <a:solidFill>
                  <a:srgbClr val="FF0000"/>
                </a:solidFill>
                <a:latin typeface="Arial" panose="020B0604020202020204" pitchFamily="34" charset="0"/>
                <a:cs typeface="Arial" panose="020B0604020202020204" pitchFamily="34" charset="0"/>
              </a:rPr>
              <a:t>Resilience vs. efficiency </a:t>
            </a:r>
            <a:endParaRPr lang="ko-KR" altLang="en-US" sz="4000" b="1"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7584F49-C10E-4B47-8574-8674F8C08D63}"/>
              </a:ext>
            </a:extLst>
          </p:cNvPr>
          <p:cNvSpPr>
            <a:spLocks noGrp="1"/>
          </p:cNvSpPr>
          <p:nvPr>
            <p:ph idx="1"/>
          </p:nvPr>
        </p:nvSpPr>
        <p:spPr>
          <a:xfrm>
            <a:off x="942740" y="2492589"/>
            <a:ext cx="4053545" cy="3563159"/>
          </a:xfrm>
        </p:spPr>
        <p:txBody>
          <a:bodyPr>
            <a:normAutofit/>
          </a:bodyPr>
          <a:lstStyle/>
          <a:p>
            <a:r>
              <a:rPr lang="en-US" altLang="ko-KR" sz="2400" b="1" dirty="0">
                <a:latin typeface="Arial" panose="020B0604020202020204" pitchFamily="34" charset="0"/>
                <a:cs typeface="Arial" panose="020B0604020202020204" pitchFamily="34" charset="0"/>
              </a:rPr>
              <a:t>Business continuity plan</a:t>
            </a:r>
          </a:p>
          <a:p>
            <a:r>
              <a:rPr lang="en-US" altLang="ko-KR" sz="2400" b="1" dirty="0">
                <a:latin typeface="Arial" panose="020B0604020202020204" pitchFamily="34" charset="0"/>
                <a:cs typeface="Arial" panose="020B0604020202020204" pitchFamily="34" charset="0"/>
              </a:rPr>
              <a:t>From Just-In-Time to Just-In-Case </a:t>
            </a:r>
            <a:endParaRPr lang="en-US" altLang="ko-KR" sz="2400" dirty="0">
              <a:latin typeface="Arial" panose="020B0604020202020204" pitchFamily="34" charset="0"/>
              <a:cs typeface="Arial" panose="020B0604020202020204" pitchFamily="34" charset="0"/>
            </a:endParaRPr>
          </a:p>
          <a:p>
            <a:r>
              <a:rPr lang="en-US" altLang="ko-KR" sz="2400" b="1" dirty="0">
                <a:latin typeface="Arial" panose="020B0604020202020204" pitchFamily="34" charset="0"/>
                <a:cs typeface="Arial" panose="020B0604020202020204" pitchFamily="34" charset="0"/>
              </a:rPr>
              <a:t>Re-design systems (infrastructure, value chains, and economic, financial, social systems) </a:t>
            </a:r>
          </a:p>
          <a:p>
            <a:endParaRPr lang="en-US" altLang="ko-KR" sz="2400" dirty="0">
              <a:latin typeface="Arial" panose="020B0604020202020204" pitchFamily="34" charset="0"/>
              <a:cs typeface="Arial" panose="020B0604020202020204" pitchFamily="34" charset="0"/>
            </a:endParaRPr>
          </a:p>
          <a:p>
            <a:pPr marL="0" indent="0">
              <a:buNone/>
            </a:pPr>
            <a:endParaRPr lang="en-US" altLang="ko-KR" sz="2400" dirty="0">
              <a:latin typeface="Arial" panose="020B0604020202020204" pitchFamily="34" charset="0"/>
              <a:cs typeface="Arial" panose="020B0604020202020204" pitchFamily="34" charset="0"/>
            </a:endParaRPr>
          </a:p>
          <a:p>
            <a:endParaRPr lang="ko-KR" altLang="en-US" sz="24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2D760BC-6732-4D4C-91DA-D3E04A2D232C}"/>
              </a:ext>
            </a:extLst>
          </p:cNvPr>
          <p:cNvPicPr>
            <a:picLocks noChangeAspect="1"/>
          </p:cNvPicPr>
          <p:nvPr/>
        </p:nvPicPr>
        <p:blipFill rotWithShape="1">
          <a:blip r:embed="rId3"/>
          <a:srcRect l="5808" r="4908" b="2"/>
          <a:stretch/>
        </p:blipFill>
        <p:spPr>
          <a:xfrm>
            <a:off x="5997650" y="2258905"/>
            <a:ext cx="5251610" cy="3896682"/>
          </a:xfrm>
          <a:prstGeom prst="rect">
            <a:avLst/>
          </a:prstGeom>
          <a:ln>
            <a:noFill/>
          </a:ln>
          <a:effectLst>
            <a:outerShdw blurRad="190500" algn="tl" rotWithShape="0">
              <a:srgbClr val="000000">
                <a:alpha val="70000"/>
              </a:srgbClr>
            </a:outerShdw>
          </a:effectLst>
        </p:spPr>
      </p:pic>
      <p:sp>
        <p:nvSpPr>
          <p:cNvPr id="8" name="TextBox 7">
            <a:extLst>
              <a:ext uri="{FF2B5EF4-FFF2-40B4-BE49-F238E27FC236}">
                <a16:creationId xmlns:a16="http://schemas.microsoft.com/office/drawing/2014/main" id="{76238702-41DB-4793-9AD2-8724F660E511}"/>
              </a:ext>
            </a:extLst>
          </p:cNvPr>
          <p:cNvSpPr txBox="1"/>
          <p:nvPr/>
        </p:nvSpPr>
        <p:spPr>
          <a:xfrm>
            <a:off x="1130207" y="6273916"/>
            <a:ext cx="10761822" cy="461665"/>
          </a:xfrm>
          <a:prstGeom prst="rect">
            <a:avLst/>
          </a:prstGeom>
          <a:noFill/>
        </p:spPr>
        <p:txBody>
          <a:bodyPr wrap="square" rtlCol="0">
            <a:spAutoFit/>
          </a:bodyPr>
          <a:lstStyle/>
          <a:p>
            <a:r>
              <a:rPr lang="en-US" altLang="ko-KR" sz="1200" dirty="0">
                <a:latin typeface="Arial" panose="020B0604020202020204" pitchFamily="34" charset="0"/>
                <a:cs typeface="Arial" panose="020B0604020202020204" pitchFamily="34" charset="0"/>
              </a:rPr>
              <a:t>Source: A systemic resilience approach to dealing with Covid-19 and future shocks, OECD Policy Responses to Coronavirus (COVID-19), April 2020</a:t>
            </a:r>
          </a:p>
          <a:p>
            <a:endParaRPr lang="ko-KR" alt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6362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elay 5">
            <a:extLst>
              <a:ext uri="{FF2B5EF4-FFF2-40B4-BE49-F238E27FC236}">
                <a16:creationId xmlns:a16="http://schemas.microsoft.com/office/drawing/2014/main" id="{B9537CE9-3265-4026-AAF9-ED062B2A2243}"/>
              </a:ext>
            </a:extLst>
          </p:cNvPr>
          <p:cNvSpPr/>
          <p:nvPr/>
        </p:nvSpPr>
        <p:spPr>
          <a:xfrm>
            <a:off x="286228" y="1110160"/>
            <a:ext cx="4016828" cy="4795408"/>
          </a:xfrm>
          <a:prstGeom prst="flowChartDelay">
            <a:avLst/>
          </a:prstGeom>
          <a:effectLst>
            <a:softEdge rad="63500"/>
          </a:effec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A2A57A9F-DC01-437C-98B2-C3F347D24521}"/>
              </a:ext>
            </a:extLst>
          </p:cNvPr>
          <p:cNvSpPr>
            <a:spLocks noGrp="1"/>
          </p:cNvSpPr>
          <p:nvPr>
            <p:ph type="title"/>
          </p:nvPr>
        </p:nvSpPr>
        <p:spPr>
          <a:xfrm>
            <a:off x="539032" y="1079039"/>
            <a:ext cx="3227613" cy="2988174"/>
          </a:xfrm>
        </p:spPr>
        <p:txBody>
          <a:bodyPr vert="horz" lIns="91440" tIns="45720" rIns="91440" bIns="45720" rtlCol="0" anchor="b">
            <a:normAutofit/>
          </a:bodyPr>
          <a:lstStyle/>
          <a:p>
            <a:pPr algn="ctr" latinLnBrk="0"/>
            <a:r>
              <a:rPr lang="en-US" altLang="ko-KR" sz="4000" b="1" dirty="0">
                <a:solidFill>
                  <a:srgbClr val="FF0000"/>
                </a:solidFill>
                <a:latin typeface="Arial" panose="020B0604020202020204" pitchFamily="34" charset="0"/>
                <a:cs typeface="Arial" panose="020B0604020202020204" pitchFamily="34" charset="0"/>
              </a:rPr>
              <a:t>Learning Societies</a:t>
            </a:r>
          </a:p>
        </p:txBody>
      </p:sp>
      <p:pic>
        <p:nvPicPr>
          <p:cNvPr id="3" name="Picture 2">
            <a:extLst>
              <a:ext uri="{FF2B5EF4-FFF2-40B4-BE49-F238E27FC236}">
                <a16:creationId xmlns:a16="http://schemas.microsoft.com/office/drawing/2014/main" id="{B61A30A4-2E21-4EF7-882D-1ADE68ECB27C}"/>
              </a:ext>
            </a:extLst>
          </p:cNvPr>
          <p:cNvPicPr>
            <a:picLocks noChangeAspect="1"/>
          </p:cNvPicPr>
          <p:nvPr/>
        </p:nvPicPr>
        <p:blipFill rotWithShape="1">
          <a:blip r:embed="rId2"/>
          <a:srcRect l="17878" r="6344" b="-1"/>
          <a:stretch/>
        </p:blipFill>
        <p:spPr>
          <a:xfrm>
            <a:off x="4764081" y="2442901"/>
            <a:ext cx="4487605" cy="4164670"/>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69D754A-FFF5-42D4-8907-2B45748BA63D}"/>
              </a:ext>
            </a:extLst>
          </p:cNvPr>
          <p:cNvPicPr>
            <a:picLocks noChangeAspect="1"/>
          </p:cNvPicPr>
          <p:nvPr/>
        </p:nvPicPr>
        <p:blipFill rotWithShape="1">
          <a:blip r:embed="rId3"/>
          <a:srcRect l="22674" r="21326"/>
          <a:stretch/>
        </p:blipFill>
        <p:spPr>
          <a:xfrm>
            <a:off x="9459908" y="380066"/>
            <a:ext cx="2193060" cy="21930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30656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927709F-4F93-410C-90F6-71DA1EF2182C}"/>
              </a:ext>
            </a:extLst>
          </p:cNvPr>
          <p:cNvSpPr txBox="1"/>
          <p:nvPr/>
        </p:nvSpPr>
        <p:spPr>
          <a:xfrm>
            <a:off x="534256" y="3044279"/>
            <a:ext cx="7109717" cy="1446550"/>
          </a:xfrm>
          <a:prstGeom prst="rect">
            <a:avLst/>
          </a:prstGeom>
          <a:noFill/>
        </p:spPr>
        <p:txBody>
          <a:bodyPr wrap="square" rtlCol="0">
            <a:spAutoFit/>
          </a:bodyPr>
          <a:lstStyle/>
          <a:p>
            <a:pPr algn="ctr"/>
            <a:r>
              <a:rPr lang="en-US" sz="4400" dirty="0">
                <a:latin typeface="Arial" panose="020B0604020202020204" pitchFamily="34" charset="0"/>
                <a:cs typeface="Arial" panose="020B0604020202020204" pitchFamily="34" charset="0"/>
              </a:rPr>
              <a:t>Thank You.</a:t>
            </a:r>
          </a:p>
          <a:p>
            <a:pPr algn="ctr"/>
            <a:r>
              <a:rPr lang="en-US" sz="4400" dirty="0">
                <a:latin typeface="Arial" panose="020B0604020202020204" pitchFamily="34" charset="0"/>
                <a:cs typeface="Arial" panose="020B0604020202020204" pitchFamily="34" charset="0"/>
              </a:rPr>
              <a:t>rasungsup@gmail.com</a:t>
            </a:r>
          </a:p>
        </p:txBody>
      </p:sp>
      <p:pic>
        <p:nvPicPr>
          <p:cNvPr id="4" name="Graphic 3">
            <a:extLst>
              <a:ext uri="{FF2B5EF4-FFF2-40B4-BE49-F238E27FC236}">
                <a16:creationId xmlns:a16="http://schemas.microsoft.com/office/drawing/2014/main" id="{8FF602E8-A5B5-4F6F-BDA1-85E8D769C65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0222" r="55633" b="17018"/>
          <a:stretch/>
        </p:blipFill>
        <p:spPr>
          <a:xfrm>
            <a:off x="6369564" y="0"/>
            <a:ext cx="4181825" cy="6858000"/>
          </a:xfrm>
          <a:prstGeom prst="rect">
            <a:avLst/>
          </a:prstGeom>
        </p:spPr>
      </p:pic>
    </p:spTree>
    <p:extLst>
      <p:ext uri="{BB962C8B-B14F-4D97-AF65-F5344CB8AC3E}">
        <p14:creationId xmlns:p14="http://schemas.microsoft.com/office/powerpoint/2010/main" val="1300797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36668E-51AF-429B-84F4-8819D6677608}"/>
              </a:ext>
            </a:extLst>
          </p:cNvPr>
          <p:cNvSpPr txBox="1"/>
          <p:nvPr/>
        </p:nvSpPr>
        <p:spPr>
          <a:xfrm>
            <a:off x="1559860" y="531160"/>
            <a:ext cx="9353070" cy="584775"/>
          </a:xfrm>
          <a:prstGeom prst="rect">
            <a:avLst/>
          </a:prstGeom>
          <a:noFill/>
        </p:spPr>
        <p:txBody>
          <a:bodyPr wrap="square" rtlCol="0">
            <a:spAutoFit/>
          </a:bodyPr>
          <a:lstStyle/>
          <a:p>
            <a:pPr algn="ctr"/>
            <a:r>
              <a:rPr lang="en-US" altLang="ko-KR" sz="3200" b="1" dirty="0"/>
              <a:t>300,000-year case for the 15-hour week</a:t>
            </a:r>
            <a:endParaRPr lang="ko-KR" altLang="en-US" sz="3200" b="1" dirty="0"/>
          </a:p>
        </p:txBody>
      </p:sp>
      <p:sp>
        <p:nvSpPr>
          <p:cNvPr id="11" name="TextBox 10">
            <a:extLst>
              <a:ext uri="{FF2B5EF4-FFF2-40B4-BE49-F238E27FC236}">
                <a16:creationId xmlns:a16="http://schemas.microsoft.com/office/drawing/2014/main" id="{1120BCE3-6114-4B2E-8C9B-02C47331BC78}"/>
              </a:ext>
            </a:extLst>
          </p:cNvPr>
          <p:cNvSpPr txBox="1"/>
          <p:nvPr/>
        </p:nvSpPr>
        <p:spPr>
          <a:xfrm>
            <a:off x="1143000" y="6098241"/>
            <a:ext cx="9303662" cy="738664"/>
          </a:xfrm>
          <a:prstGeom prst="rect">
            <a:avLst/>
          </a:prstGeom>
          <a:noFill/>
        </p:spPr>
        <p:txBody>
          <a:bodyPr wrap="square" rtlCol="0">
            <a:spAutoFit/>
          </a:bodyPr>
          <a:lstStyle/>
          <a:p>
            <a:r>
              <a:rPr lang="en-US" altLang="ko-KR" sz="1200" dirty="0">
                <a:sym typeface="Wingdings 3" panose="05040102010807070707" pitchFamily="18" charset="2"/>
              </a:rPr>
              <a:t></a:t>
            </a:r>
            <a:r>
              <a:rPr lang="en-US" altLang="ko-KR" sz="1200" dirty="0"/>
              <a:t>Juliet B. Schor, The Overworked American: The Unexpected Decline of Leisure, Basic Books, 1992.</a:t>
            </a:r>
          </a:p>
          <a:p>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sym typeface="Wingdings 3" panose="05040102010807070707" pitchFamily="18" charset="2"/>
              </a:rPr>
              <a:t> </a:t>
            </a:r>
            <a:r>
              <a:rPr lang="en-US" altLang="ko-KR" sz="1200" dirty="0"/>
              <a:t>For data for 1750 and 1800, Hans-Joachim </a:t>
            </a:r>
            <a:r>
              <a:rPr lang="en-US" altLang="ko-KR" sz="1200" dirty="0" err="1"/>
              <a:t>Voth</a:t>
            </a:r>
            <a:r>
              <a:rPr lang="en-US" altLang="ko-KR" sz="1200" dirty="0"/>
              <a:t>, Time and work in Eighteen-Century London, Journal of Economic History, 1998, 29-58.</a:t>
            </a:r>
          </a:p>
          <a:p>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34" charset="-127"/>
                <a:cs typeface="+mn-cs"/>
                <a:sym typeface="Wingdings 3" panose="05040102010807070707" pitchFamily="18" charset="2"/>
              </a:rPr>
              <a:t> </a:t>
            </a:r>
            <a:r>
              <a:rPr lang="en-US" altLang="ko-KR" sz="1200" dirty="0"/>
              <a:t>Post-1945 data are added and about Germany</a:t>
            </a:r>
            <a:r>
              <a:rPr lang="en-US" altLang="ko-KR" dirty="0"/>
              <a:t>.</a:t>
            </a:r>
          </a:p>
        </p:txBody>
      </p:sp>
      <p:sp>
        <p:nvSpPr>
          <p:cNvPr id="15" name="Rectangle 1">
            <a:extLst>
              <a:ext uri="{FF2B5EF4-FFF2-40B4-BE49-F238E27FC236}">
                <a16:creationId xmlns:a16="http://schemas.microsoft.com/office/drawing/2014/main" id="{FECF590F-13AF-47EB-A7EC-0AC60A959E10}"/>
              </a:ext>
            </a:extLst>
          </p:cNvPr>
          <p:cNvSpPr>
            <a:spLocks noChangeArrowheads="1"/>
          </p:cNvSpPr>
          <p:nvPr/>
        </p:nvSpPr>
        <p:spPr bwMode="auto">
          <a:xfrm>
            <a:off x="3395663" y="24685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ko-KR" altLang="en-US"/>
          </a:p>
        </p:txBody>
      </p:sp>
      <p:graphicFrame>
        <p:nvGraphicFramePr>
          <p:cNvPr id="17" name="Table 16">
            <a:extLst>
              <a:ext uri="{FF2B5EF4-FFF2-40B4-BE49-F238E27FC236}">
                <a16:creationId xmlns:a16="http://schemas.microsoft.com/office/drawing/2014/main" id="{224EBF73-75F3-4D17-80B6-23ABEFEE795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17026638"/>
              </p:ext>
            </p:extLst>
          </p:nvPr>
        </p:nvGraphicFramePr>
        <p:xfrm>
          <a:off x="1095834" y="1163170"/>
          <a:ext cx="9876969" cy="4787154"/>
        </p:xfrm>
        <a:graphic>
          <a:graphicData uri="http://schemas.openxmlformats.org/drawingml/2006/table">
            <a:tbl>
              <a:tblPr firstRow="1" firstCol="1" bandRow="1"/>
              <a:tblGrid>
                <a:gridCol w="4115694">
                  <a:extLst>
                    <a:ext uri="{9D8B030D-6E8A-4147-A177-3AD203B41FA5}">
                      <a16:colId xmlns:a16="http://schemas.microsoft.com/office/drawing/2014/main" val="3080337579"/>
                    </a:ext>
                  </a:extLst>
                </a:gridCol>
                <a:gridCol w="3219778">
                  <a:extLst>
                    <a:ext uri="{9D8B030D-6E8A-4147-A177-3AD203B41FA5}">
                      <a16:colId xmlns:a16="http://schemas.microsoft.com/office/drawing/2014/main" val="3966317124"/>
                    </a:ext>
                  </a:extLst>
                </a:gridCol>
                <a:gridCol w="2541497">
                  <a:extLst>
                    <a:ext uri="{9D8B030D-6E8A-4147-A177-3AD203B41FA5}">
                      <a16:colId xmlns:a16="http://schemas.microsoft.com/office/drawing/2014/main" val="4053036748"/>
                    </a:ext>
                  </a:extLst>
                </a:gridCol>
              </a:tblGrid>
              <a:tr h="281090">
                <a:tc gridSpan="3">
                  <a:txBody>
                    <a:bodyPr/>
                    <a:lstStyle/>
                    <a:p>
                      <a:pPr algn="ctr" latinLnBrk="1">
                        <a:lnSpc>
                          <a:spcPct val="107000"/>
                        </a:lnSpc>
                        <a:spcAft>
                          <a:spcPts val="800"/>
                        </a:spcAft>
                      </a:pPr>
                      <a:r>
                        <a:rPr lang="en-US" sz="1200" b="1" kern="100">
                          <a:effectLst/>
                          <a:latin typeface="Malgun Gothic" panose="020B0503020000020004" pitchFamily="34" charset="-127"/>
                          <a:ea typeface="Malgun Gothic" panose="020B0503020000020004" pitchFamily="34" charset="-127"/>
                          <a:cs typeface="Arial" panose="020B0604020202020204" pitchFamily="34" charset="0"/>
                        </a:rPr>
                        <a:t>Work hours per week</a:t>
                      </a:r>
                      <a:endParaRPr lang="ko-KR" sz="10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latinLnBrk="1"/>
                      <a:endParaRPr lang="ko-KR" altLang="en-US"/>
                    </a:p>
                  </a:txBody>
                  <a:tcPr/>
                </a:tc>
                <a:tc hMerge="1">
                  <a:txBody>
                    <a:bodyPr/>
                    <a:lstStyle/>
                    <a:p>
                      <a:pPr latinLnBrk="1"/>
                      <a:endParaRPr lang="ko-KR" altLang="en-US"/>
                    </a:p>
                  </a:txBody>
                  <a:tcPr/>
                </a:tc>
                <a:extLst>
                  <a:ext uri="{0D108BD9-81ED-4DB2-BD59-A6C34878D82A}">
                    <a16:rowId xmlns:a16="http://schemas.microsoft.com/office/drawing/2014/main" val="3592437042"/>
                  </a:ext>
                </a:extLst>
              </a:tr>
              <a:tr h="281090">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Hunter-gatherer</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a:noFill/>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300,000-12,000 years ago</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15</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5301794"/>
                  </a:ext>
                </a:extLst>
              </a:tr>
              <a:tr h="289714">
                <a:tc rowSpan="4">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Agriculture</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5</a:t>
                      </a:r>
                      <a:r>
                        <a:rPr lang="en-US" sz="1500" kern="100" baseline="30000" dirty="0">
                          <a:effectLst/>
                          <a:latin typeface="Malgun Gothic" panose="020B0503020000020004" pitchFamily="34" charset="-127"/>
                          <a:ea typeface="Malgun Gothic" panose="020B0503020000020004" pitchFamily="34" charset="-127"/>
                          <a:cs typeface="Arial" panose="020B0604020202020204" pitchFamily="34" charset="0"/>
                        </a:rPr>
                        <a:t>th </a:t>
                      </a: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C </a:t>
                      </a:r>
                      <a:r>
                        <a:rPr lang="en-US" sz="1500" kern="100" dirty="0">
                          <a:effectLst/>
                          <a:latin typeface="Calibri" panose="020F0502020204030204" pitchFamily="34" charset="0"/>
                          <a:ea typeface="Malgun Gothic" panose="020B0503020000020004" pitchFamily="34" charset="-127"/>
                          <a:cs typeface="Arial" panose="020B0604020202020204" pitchFamily="34" charset="0"/>
                        </a:rPr>
                        <a:t>–</a:t>
                      </a: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 late 15</a:t>
                      </a:r>
                      <a:r>
                        <a:rPr lang="en-US" sz="1500" kern="100" baseline="30000" dirty="0">
                          <a:effectLst/>
                          <a:latin typeface="Malgun Gothic" panose="020B0503020000020004" pitchFamily="34" charset="-127"/>
                          <a:ea typeface="Malgun Gothic" panose="020B0503020000020004" pitchFamily="34" charset="-127"/>
                          <a:cs typeface="Arial" panose="020B0604020202020204" pitchFamily="34" charset="0"/>
                        </a:rPr>
                        <a:t>th</a:t>
                      </a: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 C</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44</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3730836"/>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1200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31</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8348577"/>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1300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25</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598057"/>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1600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41</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705438"/>
                  </a:ext>
                </a:extLst>
              </a:tr>
              <a:tr h="281090">
                <a:tc rowSpan="4">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Industry Revolution</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1750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a:effectLst/>
                          <a:latin typeface="Malgun Gothic" panose="020B0503020000020004" pitchFamily="34" charset="-127"/>
                          <a:ea typeface="Malgun Gothic" panose="020B0503020000020004" pitchFamily="34" charset="-127"/>
                          <a:cs typeface="Arial" panose="020B0604020202020204" pitchFamily="34" charset="0"/>
                        </a:rPr>
                        <a:t>58</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1248094"/>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1800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80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963159"/>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1840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69</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4826422"/>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1850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70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1312871"/>
                  </a:ext>
                </a:extLst>
              </a:tr>
              <a:tr h="281090">
                <a:tc rowSpan="7">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Automation / Digitalization</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1960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41</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03238"/>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1970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37</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5174871"/>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1980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33</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7066373"/>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1990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30</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05873"/>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2000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28</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9784640"/>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a:effectLst/>
                          <a:latin typeface="Malgun Gothic" panose="020B0503020000020004" pitchFamily="34" charset="-127"/>
                          <a:ea typeface="Malgun Gothic" panose="020B0503020000020004" pitchFamily="34" charset="-127"/>
                          <a:cs typeface="Arial" panose="020B0604020202020204" pitchFamily="34" charset="0"/>
                        </a:rPr>
                        <a:t>2010</a:t>
                      </a:r>
                      <a:endParaRPr lang="ko-KR" sz="1500" kern="10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27</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664376"/>
                  </a:ext>
                </a:extLst>
              </a:tr>
              <a:tr h="281090">
                <a:tc vMerge="1">
                  <a:txBody>
                    <a:bodyPr/>
                    <a:lstStyle/>
                    <a:p>
                      <a:pPr latinLnBrk="1"/>
                      <a:endParaRPr lang="ko-KR" altLang="en-US"/>
                    </a:p>
                  </a:txBody>
                  <a:tcPr/>
                </a:tc>
                <a:tc>
                  <a:txBody>
                    <a:bodyPr/>
                    <a:lstStyle/>
                    <a:p>
                      <a:pPr algn="ctr" latinLnBrk="1">
                        <a:lnSpc>
                          <a:spcPct val="107000"/>
                        </a:lnSpc>
                        <a:spcAft>
                          <a:spcPts val="800"/>
                        </a:spcAft>
                      </a:pPr>
                      <a:r>
                        <a:rPr lang="en-US" sz="1500" kern="100" dirty="0">
                          <a:effectLst/>
                          <a:latin typeface="Malgun Gothic" panose="020B0503020000020004" pitchFamily="34" charset="-127"/>
                          <a:ea typeface="Malgun Gothic" panose="020B0503020000020004" pitchFamily="34" charset="-127"/>
                          <a:cs typeface="Arial" panose="020B0604020202020204" pitchFamily="34" charset="0"/>
                        </a:rPr>
                        <a:t>2019</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latinLnBrk="1">
                        <a:lnSpc>
                          <a:spcPct val="107000"/>
                        </a:lnSpc>
                        <a:spcAft>
                          <a:spcPts val="800"/>
                        </a:spcAft>
                      </a:pPr>
                      <a:r>
                        <a:rPr lang="en-US" sz="1500" b="1" kern="100" dirty="0">
                          <a:effectLst/>
                          <a:latin typeface="Malgun Gothic" panose="020B0503020000020004" pitchFamily="34" charset="-127"/>
                          <a:ea typeface="Malgun Gothic" panose="020B0503020000020004" pitchFamily="34" charset="-127"/>
                          <a:cs typeface="Arial" panose="020B0604020202020204" pitchFamily="34" charset="0"/>
                        </a:rPr>
                        <a:t>26</a:t>
                      </a:r>
                      <a:endParaRPr lang="ko-KR" sz="1500" kern="100" dirty="0">
                        <a:effectLst/>
                        <a:latin typeface="Malgun Gothic" panose="020B0503020000020004" pitchFamily="34" charset="-127"/>
                        <a:ea typeface="Malgun Gothic" panose="020B0503020000020004" pitchFamily="34" charset="-127"/>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0581064"/>
                  </a:ext>
                </a:extLst>
              </a:tr>
            </a:tbl>
          </a:graphicData>
        </a:graphic>
      </p:graphicFrame>
    </p:spTree>
    <p:extLst>
      <p:ext uri="{BB962C8B-B14F-4D97-AF65-F5344CB8AC3E}">
        <p14:creationId xmlns:p14="http://schemas.microsoft.com/office/powerpoint/2010/main" val="2190870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B01EC-B228-41C7-83CB-6F928E1155F6}"/>
              </a:ext>
            </a:extLst>
          </p:cNvPr>
          <p:cNvSpPr>
            <a:spLocks noGrp="1"/>
          </p:cNvSpPr>
          <p:nvPr>
            <p:ph type="sldNum" sz="quarter" idx="12"/>
          </p:nvPr>
        </p:nvSpPr>
        <p:spPr/>
        <p:txBody>
          <a:bodyPr/>
          <a:lstStyle/>
          <a:p>
            <a:fld id="{7D0C6CEF-3F30-5644-AEEC-4228C0B92182}" type="slidenum">
              <a:rPr lang="en-US" smtClean="0"/>
              <a:t>4</a:t>
            </a:fld>
            <a:endParaRPr lang="en-US"/>
          </a:p>
        </p:txBody>
      </p:sp>
      <p:pic>
        <p:nvPicPr>
          <p:cNvPr id="3" name="Picture 2">
            <a:extLst>
              <a:ext uri="{FF2B5EF4-FFF2-40B4-BE49-F238E27FC236}">
                <a16:creationId xmlns:a16="http://schemas.microsoft.com/office/drawing/2014/main" id="{6767F017-8AD7-47A8-8B70-F685B664E9ED}"/>
              </a:ext>
            </a:extLst>
          </p:cNvPr>
          <p:cNvPicPr>
            <a:picLocks noChangeAspect="1"/>
          </p:cNvPicPr>
          <p:nvPr/>
        </p:nvPicPr>
        <p:blipFill>
          <a:blip r:embed="rId3"/>
          <a:stretch>
            <a:fillRect/>
          </a:stretch>
        </p:blipFill>
        <p:spPr>
          <a:xfrm>
            <a:off x="1256146" y="1745673"/>
            <a:ext cx="9910618" cy="4424218"/>
          </a:xfrm>
          <a:prstGeom prst="rect">
            <a:avLst/>
          </a:prstGeom>
        </p:spPr>
      </p:pic>
      <p:sp>
        <p:nvSpPr>
          <p:cNvPr id="4" name="TextBox 3">
            <a:extLst>
              <a:ext uri="{FF2B5EF4-FFF2-40B4-BE49-F238E27FC236}">
                <a16:creationId xmlns:a16="http://schemas.microsoft.com/office/drawing/2014/main" id="{D0F0977C-AAE6-4FD5-A7D1-9699590C7F66}"/>
              </a:ext>
            </a:extLst>
          </p:cNvPr>
          <p:cNvSpPr txBox="1"/>
          <p:nvPr/>
        </p:nvSpPr>
        <p:spPr>
          <a:xfrm>
            <a:off x="1505528" y="688109"/>
            <a:ext cx="10557163" cy="584775"/>
          </a:xfrm>
          <a:prstGeom prst="rect">
            <a:avLst/>
          </a:prstGeom>
          <a:noFill/>
        </p:spPr>
        <p:txBody>
          <a:bodyPr wrap="square" rtlCol="0">
            <a:spAutoFit/>
          </a:bodyPr>
          <a:lstStyle/>
          <a:p>
            <a:pPr algn="ctr"/>
            <a:r>
              <a:rPr lang="en-US" altLang="ko-KR" sz="3200" b="1" dirty="0"/>
              <a:t>Rising Life Expectancy </a:t>
            </a:r>
            <a:endParaRPr lang="ko-KR" altLang="en-US" sz="3200" b="1" dirty="0"/>
          </a:p>
        </p:txBody>
      </p:sp>
    </p:spTree>
    <p:extLst>
      <p:ext uri="{BB962C8B-B14F-4D97-AF65-F5344CB8AC3E}">
        <p14:creationId xmlns:p14="http://schemas.microsoft.com/office/powerpoint/2010/main" val="569126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1163D2-9F9F-4BC1-AD3D-C88F637AACBB}"/>
              </a:ext>
            </a:extLst>
          </p:cNvPr>
          <p:cNvPicPr>
            <a:picLocks noChangeAspect="1"/>
          </p:cNvPicPr>
          <p:nvPr/>
        </p:nvPicPr>
        <p:blipFill>
          <a:blip r:embed="rId3"/>
          <a:stretch>
            <a:fillRect/>
          </a:stretch>
        </p:blipFill>
        <p:spPr>
          <a:xfrm>
            <a:off x="1344707" y="1628547"/>
            <a:ext cx="9633526" cy="5092928"/>
          </a:xfrm>
          <a:prstGeom prst="rect">
            <a:avLst/>
          </a:prstGeom>
        </p:spPr>
      </p:pic>
      <p:sp>
        <p:nvSpPr>
          <p:cNvPr id="2" name="Slide Number Placeholder 1">
            <a:extLst>
              <a:ext uri="{FF2B5EF4-FFF2-40B4-BE49-F238E27FC236}">
                <a16:creationId xmlns:a16="http://schemas.microsoft.com/office/drawing/2014/main" id="{F3D7EC7D-593C-4371-964A-3B7A260FE2C1}"/>
              </a:ext>
            </a:extLst>
          </p:cNvPr>
          <p:cNvSpPr>
            <a:spLocks noGrp="1"/>
          </p:cNvSpPr>
          <p:nvPr>
            <p:ph type="sldNum" sz="quarter" idx="12"/>
          </p:nvPr>
        </p:nvSpPr>
        <p:spPr>
          <a:xfrm>
            <a:off x="8610600" y="6356350"/>
            <a:ext cx="2743200" cy="365125"/>
          </a:xfrm>
        </p:spPr>
        <p:txBody>
          <a:bodyPr>
            <a:normAutofit/>
          </a:bodyPr>
          <a:lstStyle/>
          <a:p>
            <a:pPr>
              <a:spcAft>
                <a:spcPts val="600"/>
              </a:spcAft>
            </a:pPr>
            <a:fld id="{7D0C6CEF-3F30-5644-AEEC-4228C0B92182}" type="slidenum">
              <a:rPr lang="en-US" smtClean="0"/>
              <a:pPr>
                <a:spcAft>
                  <a:spcPts val="600"/>
                </a:spcAft>
              </a:pPr>
              <a:t>5</a:t>
            </a:fld>
            <a:endParaRPr lang="en-US"/>
          </a:p>
        </p:txBody>
      </p:sp>
      <p:sp>
        <p:nvSpPr>
          <p:cNvPr id="4" name="TextBox 3">
            <a:extLst>
              <a:ext uri="{FF2B5EF4-FFF2-40B4-BE49-F238E27FC236}">
                <a16:creationId xmlns:a16="http://schemas.microsoft.com/office/drawing/2014/main" id="{1D0E43CC-1093-43D5-805F-DE7B13045FDE}"/>
              </a:ext>
            </a:extLst>
          </p:cNvPr>
          <p:cNvSpPr txBox="1"/>
          <p:nvPr/>
        </p:nvSpPr>
        <p:spPr>
          <a:xfrm>
            <a:off x="1344707" y="551329"/>
            <a:ext cx="10495428" cy="1077218"/>
          </a:xfrm>
          <a:prstGeom prst="rect">
            <a:avLst/>
          </a:prstGeom>
          <a:noFill/>
        </p:spPr>
        <p:txBody>
          <a:bodyPr wrap="square" rtlCol="0">
            <a:spAutoFit/>
          </a:bodyPr>
          <a:lstStyle/>
          <a:p>
            <a:pPr algn="ctr"/>
            <a:r>
              <a:rPr lang="en-US" altLang="ko-KR" sz="3200" b="1" dirty="0"/>
              <a:t>Exponential Productivity Growth</a:t>
            </a:r>
          </a:p>
          <a:p>
            <a:r>
              <a:rPr lang="en-US" altLang="ko-KR" sz="3200" b="1" dirty="0"/>
              <a:t> </a:t>
            </a:r>
            <a:endParaRPr lang="ko-KR" altLang="en-US" sz="3200" b="1" dirty="0"/>
          </a:p>
        </p:txBody>
      </p:sp>
    </p:spTree>
    <p:extLst>
      <p:ext uri="{BB962C8B-B14F-4D97-AF65-F5344CB8AC3E}">
        <p14:creationId xmlns:p14="http://schemas.microsoft.com/office/powerpoint/2010/main" val="7919338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BD7FE4-E615-4EA4-95F5-2BA98B8F8869}"/>
              </a:ext>
            </a:extLst>
          </p:cNvPr>
          <p:cNvSpPr>
            <a:spLocks noGrp="1"/>
          </p:cNvSpPr>
          <p:nvPr>
            <p:ph type="sldNum" sz="quarter" idx="12"/>
          </p:nvPr>
        </p:nvSpPr>
        <p:spPr/>
        <p:txBody>
          <a:bodyPr/>
          <a:lstStyle/>
          <a:p>
            <a:fld id="{7D0C6CEF-3F30-5644-AEEC-4228C0B92182}" type="slidenum">
              <a:rPr lang="en-US" smtClean="0"/>
              <a:t>6</a:t>
            </a:fld>
            <a:endParaRPr lang="en-US"/>
          </a:p>
        </p:txBody>
      </p:sp>
      <p:pic>
        <p:nvPicPr>
          <p:cNvPr id="3" name="Picture 2">
            <a:extLst>
              <a:ext uri="{FF2B5EF4-FFF2-40B4-BE49-F238E27FC236}">
                <a16:creationId xmlns:a16="http://schemas.microsoft.com/office/drawing/2014/main" id="{5A116874-EB02-4391-A301-9A63494ACED1}"/>
              </a:ext>
            </a:extLst>
          </p:cNvPr>
          <p:cNvPicPr>
            <a:picLocks noChangeAspect="1"/>
          </p:cNvPicPr>
          <p:nvPr/>
        </p:nvPicPr>
        <p:blipFill>
          <a:blip r:embed="rId2"/>
          <a:stretch>
            <a:fillRect/>
          </a:stretch>
        </p:blipFill>
        <p:spPr>
          <a:xfrm>
            <a:off x="1385047" y="1216960"/>
            <a:ext cx="9648265" cy="5641040"/>
          </a:xfrm>
          <a:prstGeom prst="rect">
            <a:avLst/>
          </a:prstGeom>
        </p:spPr>
      </p:pic>
      <p:sp>
        <p:nvSpPr>
          <p:cNvPr id="5" name="TextBox 4">
            <a:extLst>
              <a:ext uri="{FF2B5EF4-FFF2-40B4-BE49-F238E27FC236}">
                <a16:creationId xmlns:a16="http://schemas.microsoft.com/office/drawing/2014/main" id="{C1F70483-7243-4A80-B5DE-ABFDA03F3523}"/>
              </a:ext>
            </a:extLst>
          </p:cNvPr>
          <p:cNvSpPr txBox="1"/>
          <p:nvPr/>
        </p:nvSpPr>
        <p:spPr>
          <a:xfrm>
            <a:off x="1385047" y="544606"/>
            <a:ext cx="9968753" cy="523220"/>
          </a:xfrm>
          <a:prstGeom prst="rect">
            <a:avLst/>
          </a:prstGeom>
          <a:noFill/>
        </p:spPr>
        <p:txBody>
          <a:bodyPr wrap="square" rtlCol="0">
            <a:spAutoFit/>
          </a:bodyPr>
          <a:lstStyle/>
          <a:p>
            <a:pPr algn="ctr"/>
            <a:r>
              <a:rPr lang="en-US" altLang="ko-KR" sz="2800" b="1" dirty="0"/>
              <a:t>Probability of computerization </a:t>
            </a:r>
            <a:endParaRPr lang="ko-KR" altLang="en-US" sz="2800" b="1" dirty="0"/>
          </a:p>
        </p:txBody>
      </p:sp>
    </p:spTree>
    <p:extLst>
      <p:ext uri="{BB962C8B-B14F-4D97-AF65-F5344CB8AC3E}">
        <p14:creationId xmlns:p14="http://schemas.microsoft.com/office/powerpoint/2010/main" val="247844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C4355-1820-4733-89B1-F694EDB29D44}"/>
              </a:ext>
            </a:extLst>
          </p:cNvPr>
          <p:cNvSpPr>
            <a:spLocks noGrp="1"/>
          </p:cNvSpPr>
          <p:nvPr>
            <p:ph type="sldNum" sz="quarter" idx="12"/>
          </p:nvPr>
        </p:nvSpPr>
        <p:spPr/>
        <p:txBody>
          <a:bodyPr/>
          <a:lstStyle/>
          <a:p>
            <a:fld id="{7D0C6CEF-3F30-5644-AEEC-4228C0B92182}" type="slidenum">
              <a:rPr lang="en-US" smtClean="0"/>
              <a:t>7</a:t>
            </a:fld>
            <a:endParaRPr lang="en-US"/>
          </a:p>
        </p:txBody>
      </p:sp>
      <p:pic>
        <p:nvPicPr>
          <p:cNvPr id="4" name="Picture 3">
            <a:extLst>
              <a:ext uri="{FF2B5EF4-FFF2-40B4-BE49-F238E27FC236}">
                <a16:creationId xmlns:a16="http://schemas.microsoft.com/office/drawing/2014/main" id="{BAA20F48-3FF0-4397-8BF6-757B7678B144}"/>
              </a:ext>
            </a:extLst>
          </p:cNvPr>
          <p:cNvPicPr/>
          <p:nvPr/>
        </p:nvPicPr>
        <p:blipFill>
          <a:blip r:embed="rId2"/>
          <a:stretch>
            <a:fillRect/>
          </a:stretch>
        </p:blipFill>
        <p:spPr>
          <a:xfrm>
            <a:off x="1219200" y="1320800"/>
            <a:ext cx="8824686" cy="4673600"/>
          </a:xfrm>
          <a:prstGeom prst="rect">
            <a:avLst/>
          </a:prstGeom>
        </p:spPr>
      </p:pic>
      <p:sp>
        <p:nvSpPr>
          <p:cNvPr id="5" name="TextBox 4">
            <a:extLst>
              <a:ext uri="{FF2B5EF4-FFF2-40B4-BE49-F238E27FC236}">
                <a16:creationId xmlns:a16="http://schemas.microsoft.com/office/drawing/2014/main" id="{13534C8A-7C19-4D98-8B2E-C6B38A8B8B15}"/>
              </a:ext>
            </a:extLst>
          </p:cNvPr>
          <p:cNvSpPr txBox="1"/>
          <p:nvPr/>
        </p:nvSpPr>
        <p:spPr>
          <a:xfrm>
            <a:off x="1856509" y="762000"/>
            <a:ext cx="9497291" cy="523220"/>
          </a:xfrm>
          <a:prstGeom prst="rect">
            <a:avLst/>
          </a:prstGeom>
          <a:noFill/>
        </p:spPr>
        <p:txBody>
          <a:bodyPr wrap="square" rtlCol="0">
            <a:spAutoFit/>
          </a:bodyPr>
          <a:lstStyle/>
          <a:p>
            <a:r>
              <a:rPr lang="en-US" altLang="ko-KR" sz="2800" b="1" dirty="0"/>
              <a:t>Maslow’s Hierarchy of Needs</a:t>
            </a:r>
            <a:endParaRPr lang="ko-KR" altLang="en-US" sz="2800" b="1" dirty="0"/>
          </a:p>
        </p:txBody>
      </p:sp>
    </p:spTree>
    <p:extLst>
      <p:ext uri="{BB962C8B-B14F-4D97-AF65-F5344CB8AC3E}">
        <p14:creationId xmlns:p14="http://schemas.microsoft.com/office/powerpoint/2010/main" val="126297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65E3BC-A735-4AC7-B499-65D7521C31D6}"/>
              </a:ext>
            </a:extLst>
          </p:cNvPr>
          <p:cNvSpPr>
            <a:spLocks noGrp="1"/>
          </p:cNvSpPr>
          <p:nvPr>
            <p:ph type="sldNum" sz="quarter" idx="12"/>
          </p:nvPr>
        </p:nvSpPr>
        <p:spPr/>
        <p:txBody>
          <a:bodyPr/>
          <a:lstStyle/>
          <a:p>
            <a:fld id="{7D0C6CEF-3F30-5644-AEEC-4228C0B92182}" type="slidenum">
              <a:rPr lang="en-US" smtClean="0"/>
              <a:t>8</a:t>
            </a:fld>
            <a:endParaRPr lang="en-US"/>
          </a:p>
        </p:txBody>
      </p:sp>
      <p:sp>
        <p:nvSpPr>
          <p:cNvPr id="4" name="TextBox 3">
            <a:extLst>
              <a:ext uri="{FF2B5EF4-FFF2-40B4-BE49-F238E27FC236}">
                <a16:creationId xmlns:a16="http://schemas.microsoft.com/office/drawing/2014/main" id="{C037396D-ECAB-4188-9D82-1747AF7478F1}"/>
              </a:ext>
            </a:extLst>
          </p:cNvPr>
          <p:cNvSpPr txBox="1"/>
          <p:nvPr/>
        </p:nvSpPr>
        <p:spPr>
          <a:xfrm>
            <a:off x="1183661" y="2620352"/>
            <a:ext cx="10300767" cy="584775"/>
          </a:xfrm>
          <a:prstGeom prst="rect">
            <a:avLst/>
          </a:prstGeom>
          <a:noFill/>
        </p:spPr>
        <p:txBody>
          <a:bodyPr wrap="square">
            <a:spAutoFit/>
          </a:bodyPr>
          <a:lstStyle/>
          <a:p>
            <a:pPr algn="ctr"/>
            <a:r>
              <a:rPr lang="en-US" altLang="ko-KR" sz="3200" b="1" dirty="0"/>
              <a:t>What?</a:t>
            </a:r>
          </a:p>
        </p:txBody>
      </p:sp>
    </p:spTree>
    <p:extLst>
      <p:ext uri="{BB962C8B-B14F-4D97-AF65-F5344CB8AC3E}">
        <p14:creationId xmlns:p14="http://schemas.microsoft.com/office/powerpoint/2010/main" val="2726544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1" descr="Text Box: Title"/>
          <p:cNvSpPr>
            <a:spLocks noGrp="1"/>
          </p:cNvSpPr>
          <p:nvPr>
            <p:ph type="title"/>
          </p:nvPr>
        </p:nvSpPr>
        <p:spPr>
          <a:xfrm>
            <a:off x="1866505" y="152400"/>
            <a:ext cx="9293108" cy="1407067"/>
          </a:xfrm>
        </p:spPr>
        <p:txBody>
          <a:bodyPr>
            <a:normAutofit/>
          </a:bodyPr>
          <a:lstStyle/>
          <a:p>
            <a:pPr algn="ctr">
              <a:lnSpc>
                <a:spcPct val="100000"/>
              </a:lnSpc>
            </a:pPr>
            <a:r>
              <a:rPr lang="en-US" sz="3600" b="1" dirty="0">
                <a:latin typeface="+mj-lt"/>
                <a:cs typeface="+mj-cs"/>
              </a:rPr>
              <a:t>Reimagine Education</a:t>
            </a:r>
            <a:br>
              <a:rPr lang="en-US" sz="3600" b="1" dirty="0">
                <a:latin typeface="+mj-lt"/>
                <a:cs typeface="+mj-cs"/>
              </a:rPr>
            </a:br>
            <a:r>
              <a:rPr lang="en-US" sz="3600" b="1" dirty="0">
                <a:latin typeface="+mj-lt"/>
                <a:cs typeface="+mj-cs"/>
              </a:rPr>
              <a:t>..Technology, Millennials and Future Economies</a:t>
            </a:r>
          </a:p>
        </p:txBody>
      </p:sp>
      <p:sp>
        <p:nvSpPr>
          <p:cNvPr id="62466" name="Slide Number Placeholder 2"/>
          <p:cNvSpPr>
            <a:spLocks noGrp="1"/>
          </p:cNvSpPr>
          <p:nvPr>
            <p:ph type="sldNum" sz="quarter" idx="10"/>
          </p:nvPr>
        </p:nvSpPr>
        <p:spPr>
          <a:prstGeom prst="rect">
            <a:avLst/>
          </a:prstGeom>
          <a:noFill/>
        </p:spPr>
        <p:txBody>
          <a:bodyPr/>
          <a:lstStyle/>
          <a:p>
            <a:fld id="{A06185FB-44BC-4978-86A5-9D562DDF092C}" type="slidenum">
              <a:rPr lang="en-GB" smtClean="0">
                <a:cs typeface="Arial" charset="0"/>
              </a:rPr>
              <a:pPr/>
              <a:t>9</a:t>
            </a:fld>
            <a:endParaRPr lang="en-GB">
              <a:cs typeface="Arial" charset="0"/>
            </a:endParaRPr>
          </a:p>
        </p:txBody>
      </p:sp>
      <p:sp>
        <p:nvSpPr>
          <p:cNvPr id="62471" name="Rectangle 4"/>
          <p:cNvSpPr>
            <a:spLocks noChangeArrowheads="1"/>
          </p:cNvSpPr>
          <p:nvPr/>
        </p:nvSpPr>
        <p:spPr bwMode="auto">
          <a:xfrm>
            <a:off x="1866505" y="500064"/>
            <a:ext cx="4471987" cy="692497"/>
          </a:xfrm>
          <a:prstGeom prst="rect">
            <a:avLst/>
          </a:prstGeom>
          <a:noFill/>
          <a:ln w="9525">
            <a:noFill/>
            <a:miter lim="800000"/>
            <a:headEnd/>
            <a:tailEnd/>
          </a:ln>
        </p:spPr>
        <p:txBody>
          <a:bodyPr wrap="square">
            <a:spAutoFit/>
          </a:bodyPr>
          <a:lstStyle/>
          <a:p>
            <a:pPr>
              <a:spcAft>
                <a:spcPts val="600"/>
              </a:spcAft>
              <a:buClr>
                <a:schemeClr val="accent1"/>
              </a:buClr>
            </a:pPr>
            <a:endParaRPr lang="en-US">
              <a:latin typeface="Calibri" pitchFamily="34" charset="0"/>
            </a:endParaRPr>
          </a:p>
          <a:p>
            <a:pPr marL="228600" indent="-228600">
              <a:spcAft>
                <a:spcPts val="600"/>
              </a:spcAft>
              <a:buClr>
                <a:schemeClr val="accent1"/>
              </a:buClr>
              <a:buFont typeface="Wingdings" pitchFamily="2" charset="2"/>
              <a:buChar char="§"/>
            </a:pPr>
            <a:endParaRPr lang="en-US" sz="1600">
              <a:latin typeface="Calibri" pitchFamily="34" charset="0"/>
            </a:endParaRPr>
          </a:p>
        </p:txBody>
      </p:sp>
      <p:pic>
        <p:nvPicPr>
          <p:cNvPr id="4" name="Picture 3">
            <a:extLst>
              <a:ext uri="{FF2B5EF4-FFF2-40B4-BE49-F238E27FC236}">
                <a16:creationId xmlns:a16="http://schemas.microsoft.com/office/drawing/2014/main" id="{C766E315-3170-4CBE-9147-03C4A627F98A}"/>
              </a:ext>
            </a:extLst>
          </p:cNvPr>
          <p:cNvPicPr>
            <a:picLocks noChangeAspect="1"/>
          </p:cNvPicPr>
          <p:nvPr/>
        </p:nvPicPr>
        <p:blipFill>
          <a:blip r:embed="rId2"/>
          <a:stretch>
            <a:fillRect/>
          </a:stretch>
        </p:blipFill>
        <p:spPr>
          <a:xfrm>
            <a:off x="7871794" y="4221507"/>
            <a:ext cx="1872568" cy="1616963"/>
          </a:xfrm>
          <a:prstGeom prst="rect">
            <a:avLst/>
          </a:prstGeom>
        </p:spPr>
      </p:pic>
      <p:pic>
        <p:nvPicPr>
          <p:cNvPr id="5124" name="Picture 4" descr="Image result for images for skills development">
            <a:extLst>
              <a:ext uri="{FF2B5EF4-FFF2-40B4-BE49-F238E27FC236}">
                <a16:creationId xmlns:a16="http://schemas.microsoft.com/office/drawing/2014/main" id="{CDC6F21C-E314-420C-9B74-2541615F0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0289" y="1341881"/>
            <a:ext cx="3404747" cy="25892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graph of technology growth. Graph of rapid growth with red word TECHNOLOGY and rocket. 3D Illustration">
            <a:extLst>
              <a:ext uri="{FF2B5EF4-FFF2-40B4-BE49-F238E27FC236}">
                <a16:creationId xmlns:a16="http://schemas.microsoft.com/office/drawing/2014/main" id="{EF390483-0B20-4554-9968-317BC5E9D1F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66109" y="1326249"/>
            <a:ext cx="3176263" cy="23714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C4D749-B221-4C31-BC16-4EEEF65184AF}"/>
              </a:ext>
            </a:extLst>
          </p:cNvPr>
          <p:cNvSpPr/>
          <p:nvPr/>
        </p:nvSpPr>
        <p:spPr bwMode="auto">
          <a:xfrm>
            <a:off x="1666110" y="3429000"/>
            <a:ext cx="3222374" cy="588800"/>
          </a:xfrm>
          <a:prstGeom prst="rect">
            <a:avLst/>
          </a:prstGeom>
          <a:solidFill>
            <a:schemeClr val="accent1"/>
          </a:solidFill>
          <a:ln w="6350" cap="flat" cmpd="sng" algn="ctr">
            <a:solidFill>
              <a:schemeClr val="tx1"/>
            </a:solid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chemeClr val="bg1"/>
              </a:buClr>
              <a:tabLst>
                <a:tab pos="4286250" algn="l"/>
              </a:tabLst>
            </a:pPr>
            <a:r>
              <a:rPr lang="en-US" b="1">
                <a:solidFill>
                  <a:schemeClr val="bg2">
                    <a:lumMod val="20000"/>
                    <a:lumOff val="80000"/>
                  </a:schemeClr>
                </a:solidFill>
                <a:latin typeface="Calibri" pitchFamily="34" charset="0"/>
              </a:rPr>
              <a:t>Geometric progression </a:t>
            </a:r>
          </a:p>
          <a:p>
            <a:pPr algn="ctr" defTabSz="728663" fontAlgn="base">
              <a:lnSpc>
                <a:spcPct val="95000"/>
              </a:lnSpc>
              <a:spcBef>
                <a:spcPct val="0"/>
              </a:spcBef>
              <a:spcAft>
                <a:spcPct val="0"/>
              </a:spcAft>
              <a:buClr>
                <a:schemeClr val="bg1"/>
              </a:buClr>
              <a:tabLst>
                <a:tab pos="4286250" algn="l"/>
              </a:tabLst>
            </a:pPr>
            <a:r>
              <a:rPr lang="en-US">
                <a:solidFill>
                  <a:schemeClr val="bg2">
                    <a:lumMod val="20000"/>
                    <a:lumOff val="80000"/>
                  </a:schemeClr>
                </a:solidFill>
                <a:latin typeface="Calibri" pitchFamily="34" charset="0"/>
              </a:rPr>
              <a:t>Disruptive</a:t>
            </a:r>
            <a:r>
              <a:rPr lang="en-US" b="1">
                <a:solidFill>
                  <a:schemeClr val="bg2">
                    <a:lumMod val="20000"/>
                    <a:lumOff val="80000"/>
                  </a:schemeClr>
                </a:solidFill>
                <a:latin typeface="Calibri" pitchFamily="34" charset="0"/>
              </a:rPr>
              <a:t> technology </a:t>
            </a:r>
          </a:p>
        </p:txBody>
      </p:sp>
      <p:pic>
        <p:nvPicPr>
          <p:cNvPr id="17" name="Picture 4" descr="Millennials Word Cloud Social Concept collage background">
            <a:extLst>
              <a:ext uri="{FF2B5EF4-FFF2-40B4-BE49-F238E27FC236}">
                <a16:creationId xmlns:a16="http://schemas.microsoft.com/office/drawing/2014/main" id="{E2EABA8D-44B3-4EAF-87CF-52E6AF9F46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999" y="4042395"/>
            <a:ext cx="3222374" cy="227241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C984EF6C-AF29-49DE-A140-366547D75BFF}"/>
              </a:ext>
            </a:extLst>
          </p:cNvPr>
          <p:cNvSpPr/>
          <p:nvPr/>
        </p:nvSpPr>
        <p:spPr bwMode="auto">
          <a:xfrm>
            <a:off x="7871794" y="3541913"/>
            <a:ext cx="3404747" cy="588800"/>
          </a:xfrm>
          <a:prstGeom prst="rect">
            <a:avLst/>
          </a:prstGeom>
          <a:solidFill>
            <a:schemeClr val="accent1"/>
          </a:solidFill>
          <a:ln w="6350" cap="flat" cmpd="sng" algn="ctr">
            <a:solidFill>
              <a:schemeClr val="tx1"/>
            </a:solid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chemeClr val="bg1"/>
              </a:buClr>
              <a:tabLst>
                <a:tab pos="4286250" algn="l"/>
              </a:tabLst>
            </a:pPr>
            <a:r>
              <a:rPr lang="en-US" b="1">
                <a:solidFill>
                  <a:schemeClr val="bg1"/>
                </a:solidFill>
                <a:latin typeface="Calibri" pitchFamily="34" charset="0"/>
              </a:rPr>
              <a:t>Complex skills</a:t>
            </a:r>
            <a:endParaRPr lang="en-US">
              <a:solidFill>
                <a:schemeClr val="bg1"/>
              </a:solidFill>
              <a:latin typeface="Calibri" pitchFamily="34" charset="0"/>
            </a:endParaRPr>
          </a:p>
          <a:p>
            <a:pPr algn="ctr" defTabSz="728663" fontAlgn="base">
              <a:lnSpc>
                <a:spcPct val="95000"/>
              </a:lnSpc>
              <a:spcBef>
                <a:spcPct val="0"/>
              </a:spcBef>
              <a:spcAft>
                <a:spcPct val="0"/>
              </a:spcAft>
              <a:buClr>
                <a:schemeClr val="bg1"/>
              </a:buClr>
              <a:tabLst>
                <a:tab pos="4286250" algn="l"/>
              </a:tabLst>
            </a:pPr>
            <a:r>
              <a:rPr lang="en-US">
                <a:solidFill>
                  <a:schemeClr val="bg1"/>
                </a:solidFill>
                <a:latin typeface="Calibri" pitchFamily="34" charset="0"/>
              </a:rPr>
              <a:t>Fast obsolete</a:t>
            </a:r>
            <a:endParaRPr lang="en-US" b="1">
              <a:solidFill>
                <a:schemeClr val="bg1"/>
              </a:solidFill>
              <a:latin typeface="Calibri" pitchFamily="34" charset="0"/>
            </a:endParaRPr>
          </a:p>
        </p:txBody>
      </p:sp>
      <p:sp>
        <p:nvSpPr>
          <p:cNvPr id="5" name="Rectangle 4">
            <a:extLst>
              <a:ext uri="{FF2B5EF4-FFF2-40B4-BE49-F238E27FC236}">
                <a16:creationId xmlns:a16="http://schemas.microsoft.com/office/drawing/2014/main" id="{BCC53475-F411-405E-ABE7-098CB176F15C}"/>
              </a:ext>
            </a:extLst>
          </p:cNvPr>
          <p:cNvSpPr/>
          <p:nvPr/>
        </p:nvSpPr>
        <p:spPr bwMode="auto">
          <a:xfrm>
            <a:off x="1619999" y="6145292"/>
            <a:ext cx="3222374" cy="600164"/>
          </a:xfrm>
          <a:prstGeom prst="rect">
            <a:avLst/>
          </a:prstGeom>
          <a:solidFill>
            <a:schemeClr val="accent1"/>
          </a:solidFill>
          <a:ln w="6350" cap="flat" cmpd="sng" algn="ctr">
            <a:solidFill>
              <a:schemeClr val="tx1"/>
            </a:solid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chemeClr val="bg1"/>
              </a:buClr>
              <a:tabLst>
                <a:tab pos="4286250" algn="l"/>
              </a:tabLst>
            </a:pPr>
            <a:r>
              <a:rPr lang="en-US">
                <a:solidFill>
                  <a:schemeClr val="bg1"/>
                </a:solidFill>
                <a:latin typeface="Calibri" pitchFamily="34" charset="0"/>
              </a:rPr>
              <a:t>Open</a:t>
            </a:r>
          </a:p>
          <a:p>
            <a:pPr algn="ctr" defTabSz="728663" fontAlgn="base">
              <a:lnSpc>
                <a:spcPct val="95000"/>
              </a:lnSpc>
              <a:spcBef>
                <a:spcPct val="0"/>
              </a:spcBef>
              <a:spcAft>
                <a:spcPct val="0"/>
              </a:spcAft>
              <a:buClr>
                <a:schemeClr val="bg1"/>
              </a:buClr>
              <a:tabLst>
                <a:tab pos="4286250" algn="l"/>
              </a:tabLst>
            </a:pPr>
            <a:r>
              <a:rPr lang="en-US">
                <a:solidFill>
                  <a:schemeClr val="bg1"/>
                </a:solidFill>
                <a:latin typeface="Calibri" pitchFamily="34" charset="0"/>
              </a:rPr>
              <a:t> learning styles</a:t>
            </a:r>
            <a:endParaRPr lang="en-US" b="1">
              <a:solidFill>
                <a:schemeClr val="bg1"/>
              </a:solidFill>
              <a:latin typeface="Calibri" pitchFamily="34" charset="0"/>
            </a:endParaRPr>
          </a:p>
        </p:txBody>
      </p:sp>
      <p:pic>
        <p:nvPicPr>
          <p:cNvPr id="12" name="Picture 2" descr="Image result for images for uncertain future">
            <a:hlinkClick r:id="rId6"/>
            <a:extLst>
              <a:ext uri="{FF2B5EF4-FFF2-40B4-BE49-F238E27FC236}">
                <a16:creationId xmlns:a16="http://schemas.microsoft.com/office/drawing/2014/main" id="{DCFDC9FB-5A70-4910-8B6E-4C1A9D27A3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1794" y="4130713"/>
            <a:ext cx="3455661" cy="26468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2D03252E-D4D5-4A12-9338-AA44DABEB740}"/>
              </a:ext>
            </a:extLst>
          </p:cNvPr>
          <p:cNvSpPr/>
          <p:nvPr/>
        </p:nvSpPr>
        <p:spPr bwMode="auto">
          <a:xfrm>
            <a:off x="7860289" y="6113158"/>
            <a:ext cx="3455661" cy="664431"/>
          </a:xfrm>
          <a:prstGeom prst="rect">
            <a:avLst/>
          </a:prstGeom>
          <a:solidFill>
            <a:schemeClr val="accent1"/>
          </a:solidFill>
          <a:ln w="6350" cap="flat" cmpd="sng" algn="ctr">
            <a:solidFill>
              <a:schemeClr val="tx1"/>
            </a:solid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chemeClr val="bg1"/>
              </a:buClr>
              <a:tabLst>
                <a:tab pos="4286250" algn="l"/>
              </a:tabLst>
            </a:pPr>
            <a:r>
              <a:rPr lang="en-US">
                <a:solidFill>
                  <a:schemeClr val="bg1"/>
                </a:solidFill>
                <a:latin typeface="Calibri" pitchFamily="34" charset="0"/>
              </a:rPr>
              <a:t>Uncertain future</a:t>
            </a:r>
          </a:p>
          <a:p>
            <a:pPr algn="ctr" defTabSz="728663" fontAlgn="base">
              <a:lnSpc>
                <a:spcPct val="95000"/>
              </a:lnSpc>
              <a:spcBef>
                <a:spcPct val="0"/>
              </a:spcBef>
              <a:spcAft>
                <a:spcPct val="0"/>
              </a:spcAft>
              <a:buClr>
                <a:schemeClr val="bg1"/>
              </a:buClr>
              <a:tabLst>
                <a:tab pos="4286250" algn="l"/>
              </a:tabLst>
            </a:pPr>
            <a:r>
              <a:rPr lang="en-US" b="1">
                <a:solidFill>
                  <a:schemeClr val="bg1"/>
                </a:solidFill>
                <a:latin typeface="Calibri" pitchFamily="34" charset="0"/>
              </a:rPr>
              <a:t>Unknown job markets</a:t>
            </a:r>
          </a:p>
        </p:txBody>
      </p:sp>
      <p:sp>
        <p:nvSpPr>
          <p:cNvPr id="8" name="Rectangle: Single Corner Snipped 7">
            <a:extLst>
              <a:ext uri="{FF2B5EF4-FFF2-40B4-BE49-F238E27FC236}">
                <a16:creationId xmlns:a16="http://schemas.microsoft.com/office/drawing/2014/main" id="{F8716477-5FEB-47D4-8FD2-EC64A12465EC}"/>
              </a:ext>
            </a:extLst>
          </p:cNvPr>
          <p:cNvSpPr/>
          <p:nvPr/>
        </p:nvSpPr>
        <p:spPr bwMode="auto">
          <a:xfrm>
            <a:off x="4836559" y="1341881"/>
            <a:ext cx="3035233" cy="5435708"/>
          </a:xfrm>
          <a:prstGeom prst="snip1Rect">
            <a:avLst/>
          </a:prstGeom>
          <a:solidFill>
            <a:schemeClr val="bg2">
              <a:lumMod val="60000"/>
              <a:lumOff val="40000"/>
            </a:schemeClr>
          </a:solidFill>
          <a:ln w="6350" cap="flat" cmpd="sng" algn="ctr">
            <a:solidFill>
              <a:schemeClr val="tx1"/>
            </a:solidFill>
            <a:prstDash val="solid"/>
            <a:round/>
            <a:headEnd type="none" w="med" len="med"/>
            <a:tailEnd type="none" w="med" len="med"/>
          </a:ln>
          <a:effectLst/>
        </p:spPr>
        <p:txBody>
          <a:bodyPr vert="horz" wrap="none" lIns="46800" tIns="64800" rIns="46800" bIns="64800" numCol="1" rtlCol="0" anchor="ctr" anchorCtr="0" compatLnSpc="1">
            <a:prstTxWarp prst="textNoShape">
              <a:avLst/>
            </a:prstTxWarp>
          </a:bodyPr>
          <a:lstStyle/>
          <a:p>
            <a:pPr algn="ctr" defTabSz="728663" fontAlgn="base">
              <a:lnSpc>
                <a:spcPct val="95000"/>
              </a:lnSpc>
              <a:spcBef>
                <a:spcPct val="0"/>
              </a:spcBef>
              <a:spcAft>
                <a:spcPct val="0"/>
              </a:spcAft>
              <a:buClr>
                <a:schemeClr val="bg1"/>
              </a:buClr>
              <a:tabLst>
                <a:tab pos="4286250" algn="l"/>
              </a:tabLst>
            </a:pPr>
            <a:r>
              <a:rPr lang="en-US" sz="2400" b="1" dirty="0">
                <a:solidFill>
                  <a:srgbClr val="0A0AB6"/>
                </a:solidFill>
                <a:latin typeface="Calibri" pitchFamily="34" charset="0"/>
              </a:rPr>
              <a:t> </a:t>
            </a:r>
          </a:p>
          <a:p>
            <a:pPr algn="ctr" defTabSz="728663" fontAlgn="base">
              <a:lnSpc>
                <a:spcPct val="95000"/>
              </a:lnSpc>
              <a:spcBef>
                <a:spcPct val="0"/>
              </a:spcBef>
              <a:spcAft>
                <a:spcPct val="0"/>
              </a:spcAft>
              <a:buClr>
                <a:schemeClr val="bg1"/>
              </a:buClr>
              <a:tabLst>
                <a:tab pos="4286250" algn="l"/>
              </a:tabLst>
            </a:pPr>
            <a:r>
              <a:rPr lang="en-US" sz="2400" b="1" dirty="0">
                <a:solidFill>
                  <a:srgbClr val="0A0AB6"/>
                </a:solidFill>
                <a:latin typeface="Calibri" pitchFamily="34" charset="0"/>
              </a:rPr>
              <a:t>REALITIES</a:t>
            </a:r>
          </a:p>
          <a:p>
            <a:pPr algn="ctr" defTabSz="728663" fontAlgn="base">
              <a:lnSpc>
                <a:spcPct val="95000"/>
              </a:lnSpc>
              <a:spcBef>
                <a:spcPct val="0"/>
              </a:spcBef>
              <a:spcAft>
                <a:spcPct val="0"/>
              </a:spcAft>
              <a:buClr>
                <a:schemeClr val="bg1"/>
              </a:buClr>
              <a:tabLst>
                <a:tab pos="4286250" algn="l"/>
              </a:tabLst>
            </a:pPr>
            <a:r>
              <a:rPr lang="en-US" sz="2400" dirty="0">
                <a:solidFill>
                  <a:sysClr val="windowText" lastClr="000000"/>
                </a:solidFill>
                <a:latin typeface="Calibri" pitchFamily="34" charset="0"/>
              </a:rPr>
              <a:t>World change rapidly, </a:t>
            </a:r>
          </a:p>
          <a:p>
            <a:pPr algn="ctr" defTabSz="728663" fontAlgn="base">
              <a:lnSpc>
                <a:spcPct val="95000"/>
              </a:lnSpc>
              <a:spcBef>
                <a:spcPct val="0"/>
              </a:spcBef>
              <a:spcAft>
                <a:spcPct val="0"/>
              </a:spcAft>
              <a:buClr>
                <a:schemeClr val="bg1"/>
              </a:buClr>
              <a:tabLst>
                <a:tab pos="4286250" algn="l"/>
              </a:tabLst>
            </a:pPr>
            <a:r>
              <a:rPr lang="en-US" sz="2400" dirty="0">
                <a:solidFill>
                  <a:sysClr val="windowText" lastClr="000000"/>
                </a:solidFill>
                <a:latin typeface="Calibri" pitchFamily="34" charset="0"/>
              </a:rPr>
              <a:t>But education not.</a:t>
            </a:r>
          </a:p>
          <a:p>
            <a:pPr algn="ctr" defTabSz="728663" fontAlgn="base">
              <a:lnSpc>
                <a:spcPct val="95000"/>
              </a:lnSpc>
              <a:spcBef>
                <a:spcPct val="0"/>
              </a:spcBef>
              <a:spcAft>
                <a:spcPct val="0"/>
              </a:spcAft>
              <a:buClr>
                <a:schemeClr val="bg1"/>
              </a:buClr>
              <a:tabLst>
                <a:tab pos="4286250" algn="l"/>
              </a:tabLst>
            </a:pPr>
            <a:endParaRPr lang="en-US" sz="2400" b="1" dirty="0">
              <a:solidFill>
                <a:sysClr val="windowText" lastClr="000000"/>
              </a:solidFill>
              <a:latin typeface="Calibri" pitchFamily="34" charset="0"/>
            </a:endParaRPr>
          </a:p>
          <a:p>
            <a:pPr algn="ctr" defTabSz="728663" fontAlgn="base">
              <a:lnSpc>
                <a:spcPct val="95000"/>
              </a:lnSpc>
              <a:spcBef>
                <a:spcPct val="0"/>
              </a:spcBef>
              <a:spcAft>
                <a:spcPct val="0"/>
              </a:spcAft>
              <a:buClr>
                <a:schemeClr val="bg1"/>
              </a:buClr>
              <a:tabLst>
                <a:tab pos="4286250" algn="l"/>
              </a:tabLst>
            </a:pPr>
            <a:r>
              <a:rPr lang="en-US" sz="2400" dirty="0">
                <a:solidFill>
                  <a:sysClr val="windowText" lastClr="000000"/>
                </a:solidFill>
                <a:latin typeface="Calibri" pitchFamily="34" charset="0"/>
              </a:rPr>
              <a:t>Traditional </a:t>
            </a:r>
          </a:p>
          <a:p>
            <a:pPr algn="ctr" defTabSz="728663" fontAlgn="base">
              <a:lnSpc>
                <a:spcPct val="95000"/>
              </a:lnSpc>
              <a:spcBef>
                <a:spcPct val="0"/>
              </a:spcBef>
              <a:spcAft>
                <a:spcPct val="0"/>
              </a:spcAft>
              <a:buClr>
                <a:schemeClr val="bg1"/>
              </a:buClr>
              <a:tabLst>
                <a:tab pos="4286250" algn="l"/>
              </a:tabLst>
            </a:pPr>
            <a:r>
              <a:rPr lang="en-US" sz="2400" b="1" dirty="0">
                <a:solidFill>
                  <a:sysClr val="windowText" lastClr="000000"/>
                </a:solidFill>
                <a:latin typeface="Calibri" pitchFamily="34" charset="0"/>
              </a:rPr>
              <a:t>Styles</a:t>
            </a:r>
            <a:endParaRPr lang="en-US" sz="2400" dirty="0">
              <a:solidFill>
                <a:sysClr val="windowText" lastClr="000000"/>
              </a:solidFill>
              <a:latin typeface="Calibri" pitchFamily="34" charset="0"/>
            </a:endParaRPr>
          </a:p>
          <a:p>
            <a:pPr algn="ctr" defTabSz="728663" fontAlgn="base">
              <a:lnSpc>
                <a:spcPct val="95000"/>
              </a:lnSpc>
              <a:spcBef>
                <a:spcPct val="0"/>
              </a:spcBef>
              <a:spcAft>
                <a:spcPct val="0"/>
              </a:spcAft>
              <a:buClr>
                <a:schemeClr val="bg1"/>
              </a:buClr>
              <a:tabLst>
                <a:tab pos="4286250" algn="l"/>
              </a:tabLst>
            </a:pPr>
            <a:endParaRPr lang="en-US" sz="2400" b="1" dirty="0">
              <a:solidFill>
                <a:sysClr val="windowText" lastClr="000000"/>
              </a:solidFill>
              <a:latin typeface="Calibri" pitchFamily="34" charset="0"/>
            </a:endParaRPr>
          </a:p>
          <a:p>
            <a:pPr algn="ctr" defTabSz="728663" fontAlgn="base">
              <a:lnSpc>
                <a:spcPct val="95000"/>
              </a:lnSpc>
              <a:spcBef>
                <a:spcPct val="0"/>
              </a:spcBef>
              <a:spcAft>
                <a:spcPct val="0"/>
              </a:spcAft>
              <a:buClr>
                <a:schemeClr val="bg1"/>
              </a:buClr>
              <a:tabLst>
                <a:tab pos="4286250" algn="l"/>
              </a:tabLst>
            </a:pPr>
            <a:r>
              <a:rPr lang="en-US" sz="2400" dirty="0">
                <a:solidFill>
                  <a:sysClr val="windowText" lastClr="000000"/>
                </a:solidFill>
                <a:latin typeface="Calibri" pitchFamily="34" charset="0"/>
              </a:rPr>
              <a:t>Lack of</a:t>
            </a:r>
          </a:p>
          <a:p>
            <a:pPr algn="ctr" defTabSz="728663" fontAlgn="base">
              <a:lnSpc>
                <a:spcPct val="95000"/>
              </a:lnSpc>
              <a:spcBef>
                <a:spcPct val="0"/>
              </a:spcBef>
              <a:spcAft>
                <a:spcPct val="0"/>
              </a:spcAft>
              <a:buClr>
                <a:schemeClr val="bg1"/>
              </a:buClr>
              <a:tabLst>
                <a:tab pos="4286250" algn="l"/>
              </a:tabLst>
            </a:pPr>
            <a:r>
              <a:rPr lang="en-US" sz="2400" b="1" dirty="0">
                <a:solidFill>
                  <a:sysClr val="windowText" lastClr="000000"/>
                </a:solidFill>
                <a:latin typeface="Calibri" pitchFamily="34" charset="0"/>
              </a:rPr>
              <a:t>Systems Capacity</a:t>
            </a: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Metadata xmlns="dd533398-55d4-488a-916a-ce35e3810b77" xsi:nil="true"/>
    <j78542b1fffc4a1c84659474212e3133 xmlns="c1fdd505-2570-46c2-bd04-3e0f2d874cf5">
      <Terms xmlns="http://schemas.microsoft.com/office/infopath/2007/PartnerControls">
        <TermInfo xmlns="http://schemas.microsoft.com/office/infopath/2007/PartnerControls">
          <TermName xmlns="http://schemas.microsoft.com/office/infopath/2007/PartnerControls">SARD</TermName>
          <TermId xmlns="http://schemas.microsoft.com/office/infopath/2007/PartnerControls">a13f4053-9a56-4b97-976f-1e0f1ebea59b</TermId>
        </TermInfo>
      </Terms>
    </j78542b1fffc4a1c84659474212e3133>
    <MediaServiceFastMetadata xmlns="dd533398-55d4-488a-916a-ce35e3810b77" xsi:nil="true"/>
    <SharedWithUsers xmlns="ba01d81f-471e-4bfb-9fa2-1f128b293b32">
      <UserInfo>
        <DisplayName>Nasimur R. Sharif</DisplayName>
        <AccountId>219</AccountId>
        <AccountType/>
      </UserInfo>
      <UserInfo>
        <DisplayName>S.M. Ebadur Rahman</DisplayName>
        <AccountId>153</AccountId>
        <AccountType/>
      </UserInfo>
      <UserInfo>
        <DisplayName>Ruby Sarcar</DisplayName>
        <AccountId>148</AccountId>
        <AccountType/>
      </UserInfo>
      <UserInfo>
        <DisplayName>Zhigang Li</DisplayName>
        <AccountId>152</AccountId>
        <AccountType/>
      </UserInfo>
      <UserInfo>
        <DisplayName>Faiza Ahad</DisplayName>
        <AccountId>164</AccountId>
        <AccountType/>
      </UserInfo>
      <UserInfo>
        <DisplayName>Taniya Fardus</DisplayName>
        <AccountId>154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A99FB560CBEEB4AA14398CB74DFF5B5" ma:contentTypeVersion="26" ma:contentTypeDescription="Create a new document." ma:contentTypeScope="" ma:versionID="113c1d906cb22e29dd28bbcda59ddad5">
  <xsd:schema xmlns:xsd="http://www.w3.org/2001/XMLSchema" xmlns:xs="http://www.w3.org/2001/XMLSchema" xmlns:p="http://schemas.microsoft.com/office/2006/metadata/properties" xmlns:ns2="c1fdd505-2570-46c2-bd04-3e0f2d874cf5" xmlns:ns3="dd533398-55d4-488a-916a-ce35e3810b77" xmlns:ns4="ba01d81f-471e-4bfb-9fa2-1f128b293b32" targetNamespace="http://schemas.microsoft.com/office/2006/metadata/properties" ma:root="true" ma:fieldsID="00eb40c196612d32980fcbe6bbc116ff" ns2:_="" ns3:_="" ns4:_="">
    <xsd:import namespace="c1fdd505-2570-46c2-bd04-3e0f2d874cf5"/>
    <xsd:import namespace="dd533398-55d4-488a-916a-ce35e3810b77"/>
    <xsd:import namespace="ba01d81f-471e-4bfb-9fa2-1f128b293b32"/>
    <xsd:element name="properties">
      <xsd:complexType>
        <xsd:sequence>
          <xsd:element name="documentManagement">
            <xsd:complexType>
              <xsd:all>
                <xsd:element ref="ns2:j78542b1fffc4a1c84659474212e3133"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fdd505-2570-46c2-bd04-3e0f2d874cf5" elementFormDefault="qualified">
    <xsd:import namespace="http://schemas.microsoft.com/office/2006/documentManagement/types"/>
    <xsd:import namespace="http://schemas.microsoft.com/office/infopath/2007/PartnerControls"/>
    <xsd:element name="j78542b1fffc4a1c84659474212e3133" ma:index="9" nillable="true" ma:taxonomy="true" ma:internalName="j78542b1fffc4a1c84659474212e3133" ma:taxonomyFieldName="ADBContentGroup" ma:displayName="Content Group" ma:default="" ma:fieldId="{378542b1-fffc-4a1c-8465-9474212e3133}" ma:taxonomyMulti="true" ma:sspId="115af50e-efb3-4a0e-b425-875ff625e09e" ma:termSetId="2a9ffbee-93a5-418b-bcdb-8d6817936e6b"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d533398-55d4-488a-916a-ce35e3810b7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false">
      <xsd:simpleType>
        <xsd:restriction base="dms:Note"/>
      </xsd:simpleType>
    </xsd:element>
    <xsd:element name="MediaServiceFastMetadata" ma:index="11" nillable="true" ma:displayName="MediaServiceFastMetadata" ma:hidden="true" ma:internalName="MediaServiceFastMetadata" ma:readOnly="fals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a01d81f-471e-4bfb-9fa2-1f128b293b3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84B1333-027E-445A-9263-B37DF7B45A31}">
  <ds:schemaRefs>
    <ds:schemaRef ds:uri="http://schemas.microsoft.com/sharepoint/v3/contenttype/forms"/>
  </ds:schemaRefs>
</ds:datastoreItem>
</file>

<file path=customXml/itemProps2.xml><?xml version="1.0" encoding="utf-8"?>
<ds:datastoreItem xmlns:ds="http://schemas.openxmlformats.org/officeDocument/2006/customXml" ds:itemID="{4D67D071-E51B-4BE4-B43A-6F1810E3AC88}">
  <ds:schemaRefs>
    <ds:schemaRef ds:uri="ba01d81f-471e-4bfb-9fa2-1f128b293b32"/>
    <ds:schemaRef ds:uri="c1fdd505-2570-46c2-bd04-3e0f2d874cf5"/>
    <ds:schemaRef ds:uri="dd533398-55d4-488a-916a-ce35e3810b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C31FA0C-B0F0-41A6-AD92-1149D181C494}">
  <ds:schemaRefs>
    <ds:schemaRef ds:uri="ba01d81f-471e-4bfb-9fa2-1f128b293b32"/>
    <ds:schemaRef ds:uri="c1fdd505-2570-46c2-bd04-3e0f2d874cf5"/>
    <ds:schemaRef ds:uri="dd533398-55d4-488a-916a-ce35e3810b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TotalTime>
  <Words>1241</Words>
  <Application>Microsoft Office PowerPoint</Application>
  <PresentationFormat>Widescreen</PresentationFormat>
  <Paragraphs>237</Paragraphs>
  <Slides>24</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Malgun Gothic</vt:lpstr>
      <vt:lpstr>Arial</vt:lpstr>
      <vt:lpstr>Calibri</vt:lpstr>
      <vt:lpstr>Calibri Light</vt:lpstr>
      <vt:lpstr>Wingdings</vt:lpstr>
      <vt:lpstr>Office Theme</vt:lpstr>
      <vt:lpstr>PowerPoint Presentation</vt:lpstr>
      <vt:lpstr>Evolution of Education System</vt:lpstr>
      <vt:lpstr>PowerPoint Presentation</vt:lpstr>
      <vt:lpstr>PowerPoint Presentation</vt:lpstr>
      <vt:lpstr>PowerPoint Presentation</vt:lpstr>
      <vt:lpstr>PowerPoint Presentation</vt:lpstr>
      <vt:lpstr>PowerPoint Presentation</vt:lpstr>
      <vt:lpstr>PowerPoint Presentation</vt:lpstr>
      <vt:lpstr>Reimagine Education ..Technology, Millennials and Future Economies</vt:lpstr>
      <vt:lpstr>PowerPoint Presentation</vt:lpstr>
      <vt:lpstr>PowerPoint Presentation</vt:lpstr>
      <vt:lpstr>Self </vt:lpstr>
      <vt:lpstr>Self: Generation R</vt:lpstr>
      <vt:lpstr>PowerPoint Presentation</vt:lpstr>
      <vt:lpstr>Mysterious billboard - Google </vt:lpstr>
      <vt:lpstr>Marshmallow</vt:lpstr>
      <vt:lpstr>How?</vt:lpstr>
      <vt:lpstr>  Can we emulate Socrates? </vt:lpstr>
      <vt:lpstr>3Cs Convergence Cooperation Collaboration </vt:lpstr>
      <vt:lpstr> 3Cs: One health</vt:lpstr>
      <vt:lpstr>Widening gap and Collapse of Middle</vt:lpstr>
      <vt:lpstr>Resilience vs. efficiency </vt:lpstr>
      <vt:lpstr>Learning Societies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Sungsup</dc:creator>
  <cp:lastModifiedBy>Sungsup Ra</cp:lastModifiedBy>
  <cp:revision>13</cp:revision>
  <dcterms:created xsi:type="dcterms:W3CDTF">2020-12-08T00:27:00Z</dcterms:created>
  <dcterms:modified xsi:type="dcterms:W3CDTF">2023-11-15T09:58:05Z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17d4574-7375-4d17-b29c-6e4c6df0fcb0_Enabled">
    <vt:lpwstr>true</vt:lpwstr>
  </property>
  <property fmtid="{D5CDD505-2E9C-101B-9397-08002B2CF9AE}" pid="3" name="MSIP_Label_817d4574-7375-4d17-b29c-6e4c6df0fcb0_SetDate">
    <vt:lpwstr>2023-11-07T03:56:18Z</vt:lpwstr>
  </property>
  <property fmtid="{D5CDD505-2E9C-101B-9397-08002B2CF9AE}" pid="4" name="MSIP_Label_817d4574-7375-4d17-b29c-6e4c6df0fcb0_Method">
    <vt:lpwstr>Standard</vt:lpwstr>
  </property>
  <property fmtid="{D5CDD505-2E9C-101B-9397-08002B2CF9AE}" pid="5" name="MSIP_Label_817d4574-7375-4d17-b29c-6e4c6df0fcb0_Name">
    <vt:lpwstr>ADB Internal</vt:lpwstr>
  </property>
  <property fmtid="{D5CDD505-2E9C-101B-9397-08002B2CF9AE}" pid="6" name="MSIP_Label_817d4574-7375-4d17-b29c-6e4c6df0fcb0_SiteId">
    <vt:lpwstr>9495d6bb-41c2-4c58-848f-92e52cf3d640</vt:lpwstr>
  </property>
  <property fmtid="{D5CDD505-2E9C-101B-9397-08002B2CF9AE}" pid="7" name="MSIP_Label_817d4574-7375-4d17-b29c-6e4c6df0fcb0_ActionId">
    <vt:lpwstr>f42ad50b-f37d-42ac-9c86-77b05c255086</vt:lpwstr>
  </property>
  <property fmtid="{D5CDD505-2E9C-101B-9397-08002B2CF9AE}" pid="8" name="MSIP_Label_817d4574-7375-4d17-b29c-6e4c6df0fcb0_ContentBits">
    <vt:lpwstr>2</vt:lpwstr>
  </property>
  <property fmtid="{D5CDD505-2E9C-101B-9397-08002B2CF9AE}" pid="9" name="ClassificationContentMarkingFooterLocations">
    <vt:lpwstr>Office Theme:10</vt:lpwstr>
  </property>
  <property fmtid="{D5CDD505-2E9C-101B-9397-08002B2CF9AE}" pid="10" name="ClassificationContentMarkingFooterText">
    <vt:lpwstr>INTERNAL. This information is accessible to ADB Management and staff. It may be shared outside ADB with appropriate permission.</vt:lpwstr>
  </property>
</Properties>
</file>